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6" r:id="rId1"/>
  </p:sldMasterIdLst>
  <p:notesMasterIdLst>
    <p:notesMasterId r:id="rId21"/>
  </p:notesMasterIdLst>
  <p:sldIdLst>
    <p:sldId id="256" r:id="rId2"/>
    <p:sldId id="257" r:id="rId3"/>
    <p:sldId id="266" r:id="rId4"/>
    <p:sldId id="274" r:id="rId5"/>
    <p:sldId id="278" r:id="rId6"/>
    <p:sldId id="272" r:id="rId7"/>
    <p:sldId id="285" r:id="rId8"/>
    <p:sldId id="267" r:id="rId9"/>
    <p:sldId id="268" r:id="rId10"/>
    <p:sldId id="269" r:id="rId11"/>
    <p:sldId id="270" r:id="rId12"/>
    <p:sldId id="271" r:id="rId13"/>
    <p:sldId id="276" r:id="rId14"/>
    <p:sldId id="279" r:id="rId15"/>
    <p:sldId id="280" r:id="rId16"/>
    <p:sldId id="282" r:id="rId17"/>
    <p:sldId id="281" r:id="rId18"/>
    <p:sldId id="283" r:id="rId19"/>
    <p:sldId id="28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Estilo com Tema 1 - Destaque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Estilo Claro 1 - Destaque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87" d="100"/>
          <a:sy n="87" d="100"/>
        </p:scale>
        <p:origin x="38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sz="1400" b="0" i="0" kern="1200" spc="0" baseline="0">
                <a:solidFill>
                  <a:srgbClr val="595959"/>
                </a:solidFill>
                <a:effectLst/>
                <a:latin typeface="Calibri" panose="020F0502020204030204" pitchFamily="34" charset="0"/>
              </a:rPr>
              <a:t>Tempo consumido por cada algoritmo para resolver cada nível (s/ iterative deepening)</a:t>
            </a:r>
            <a:endParaRPr lang="pt-PT">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7402-4CA0-A07A-A30F9E0408C2}"/>
            </c:ext>
          </c:extLst>
        </c:ser>
        <c:ser>
          <c:idx val="1"/>
          <c:order val="1"/>
          <c:tx>
            <c:strRef>
              <c:f>Dados!$B$5</c:f>
              <c:strCache>
                <c:ptCount val="1"/>
                <c:pt idx="0">
                  <c:v>BFS</c:v>
                </c:pt>
              </c:strCache>
            </c:strRef>
          </c:tx>
          <c:spPr>
            <a:ln w="28575" cap="rnd">
              <a:solidFill>
                <a:schemeClr val="accent1">
                  <a:shade val="7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1-7402-4CA0-A07A-A30F9E0408C2}"/>
            </c:ext>
          </c:extLst>
        </c:ser>
        <c:ser>
          <c:idx val="2"/>
          <c:order val="2"/>
          <c:tx>
            <c:strRef>
              <c:f>Dados!$B$6</c:f>
              <c:strCache>
                <c:ptCount val="1"/>
                <c:pt idx="0">
                  <c:v>DFS</c:v>
                </c:pt>
              </c:strCache>
            </c:strRef>
          </c:tx>
          <c:spPr>
            <a:ln w="28575" cap="rnd">
              <a:solidFill>
                <a:schemeClr val="accent1">
                  <a:shade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2-7402-4CA0-A07A-A30F9E0408C2}"/>
            </c:ext>
          </c:extLst>
        </c:ser>
        <c:ser>
          <c:idx val="3"/>
          <c:order val="3"/>
          <c:tx>
            <c:strRef>
              <c:f>Dados!$B$7</c:f>
              <c:strCache>
                <c:ptCount val="1"/>
                <c:pt idx="0">
                  <c:v>Greedy</c:v>
                </c:pt>
              </c:strCache>
            </c:strRef>
          </c:tx>
          <c:spPr>
            <a:ln w="28575" cap="rnd">
              <a:solidFill>
                <a:schemeClr val="accent1">
                  <a:tint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3-7402-4CA0-A07A-A30F9E0408C2}"/>
            </c:ext>
          </c:extLst>
        </c:ser>
        <c:ser>
          <c:idx val="5"/>
          <c:order val="5"/>
          <c:tx>
            <c:strRef>
              <c:f>Dados!$B$9</c:f>
              <c:strCache>
                <c:ptCount val="1"/>
                <c:pt idx="0">
                  <c:v>Uniform Cost</c:v>
                </c:pt>
              </c:strCache>
            </c:strRef>
          </c:tx>
          <c:spPr>
            <a:ln w="28575" cap="rnd">
              <a:solidFill>
                <a:schemeClr val="accent1">
                  <a:tint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Dados!$C$9:$V$9</c:f>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c:ext xmlns:c16="http://schemas.microsoft.com/office/drawing/2014/chart" uri="{C3380CC4-5D6E-409C-BE32-E72D297353CC}">
              <c16:uniqueId val="{00000004-7402-4CA0-A07A-A30F9E0408C2}"/>
            </c:ext>
          </c:extLst>
        </c:ser>
        <c:dLbls>
          <c:showLegendKey val="0"/>
          <c:showVal val="0"/>
          <c:showCatName val="0"/>
          <c:showSerName val="0"/>
          <c:showPercent val="0"/>
          <c:showBubbleSize val="0"/>
        </c:dLbls>
        <c:smooth val="0"/>
        <c:axId val="576068176"/>
        <c:axId val="576068816"/>
        <c:extLst>
          <c:ext xmlns:c15="http://schemas.microsoft.com/office/drawing/2012/chart" uri="{02D57815-91ED-43cb-92C2-25804820EDAC}">
            <c15:filteredLineSeries>
              <c15:ser>
                <c:idx val="4"/>
                <c:order val="4"/>
                <c:tx>
                  <c:strRef>
                    <c:extLst>
                      <c:ex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c:ext xmlns:c16="http://schemas.microsoft.com/office/drawing/2014/chart" uri="{C3380CC4-5D6E-409C-BE32-E72D297353CC}">
                    <c16:uniqueId val="{00000005-7402-4CA0-A07A-A30F9E0408C2}"/>
                  </c:ext>
                </c:extLst>
              </c15:ser>
            </c15:filteredLineSeries>
          </c:ext>
        </c:extLst>
      </c:lineChart>
      <c:catAx>
        <c:axId val="576068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816"/>
        <c:crosses val="autoZero"/>
        <c:auto val="1"/>
        <c:lblAlgn val="ctr"/>
        <c:lblOffset val="100"/>
        <c:noMultiLvlLbl val="0"/>
      </c:catAx>
      <c:valAx>
        <c:axId val="576068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176"/>
        <c:crosses val="autoZero"/>
        <c:crossBetween val="between"/>
        <c:majorUnit val="5.000000000000001E-2"/>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a:t>
            </a:r>
            <a:r>
              <a:rPr lang="pt-PT" baseline="0"/>
              <a:t> consumido por cada algoritmo para resolver cada nível</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3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C760-47FF-AF44-C7B99477070A}"/>
            </c:ext>
          </c:extLst>
        </c:ser>
        <c:ser>
          <c:idx val="1"/>
          <c:order val="1"/>
          <c:tx>
            <c:strRef>
              <c:f>Dados!$B$5</c:f>
              <c:strCache>
                <c:ptCount val="1"/>
                <c:pt idx="0">
                  <c:v>BFS</c:v>
                </c:pt>
              </c:strCache>
            </c:strRef>
          </c:tx>
          <c:spPr>
            <a:ln w="28575" cap="rnd">
              <a:solidFill>
                <a:schemeClr val="accent1">
                  <a:shade val="76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1-C760-47FF-AF44-C7B99477070A}"/>
            </c:ext>
          </c:extLst>
        </c:ser>
        <c:ser>
          <c:idx val="2"/>
          <c:order val="2"/>
          <c:tx>
            <c:strRef>
              <c:f>Dados!$B$6</c:f>
              <c:strCache>
                <c:ptCount val="1"/>
                <c:pt idx="0">
                  <c:v>DFS</c:v>
                </c:pt>
              </c:strCache>
            </c:strRef>
          </c:tx>
          <c:spPr>
            <a:ln w="28575" cap="rnd">
              <a:solidFill>
                <a:schemeClr val="accent1"/>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2-C760-47FF-AF44-C7B99477070A}"/>
            </c:ext>
          </c:extLst>
        </c:ser>
        <c:ser>
          <c:idx val="3"/>
          <c:order val="3"/>
          <c:tx>
            <c:strRef>
              <c:f>Dados!$B$7</c:f>
              <c:strCache>
                <c:ptCount val="1"/>
                <c:pt idx="0">
                  <c:v>Greedy</c:v>
                </c:pt>
              </c:strCache>
            </c:strRef>
          </c:tx>
          <c:spPr>
            <a:ln w="28575" cap="rnd">
              <a:solidFill>
                <a:schemeClr val="accent1">
                  <a:tint val="77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3-C760-47FF-AF44-C7B99477070A}"/>
            </c:ext>
          </c:extLst>
        </c:ser>
        <c:ser>
          <c:idx val="4"/>
          <c:order val="4"/>
          <c:tx>
            <c:strRef>
              <c:f>Dados!$B$8</c:f>
              <c:strCache>
                <c:ptCount val="1"/>
                <c:pt idx="0">
                  <c:v>Iterative Deepening</c:v>
                </c:pt>
              </c:strCache>
            </c:strRef>
          </c:tx>
          <c:spPr>
            <a:ln w="28575" cap="rnd">
              <a:solidFill>
                <a:schemeClr val="accent1">
                  <a:tint val="54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Dados!$C$8:$V$8</c:f>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c:ext xmlns:c16="http://schemas.microsoft.com/office/drawing/2014/chart" uri="{C3380CC4-5D6E-409C-BE32-E72D297353CC}">
              <c16:uniqueId val="{00000004-C760-47FF-AF44-C7B99477070A}"/>
            </c:ext>
          </c:extLst>
        </c:ser>
        <c:dLbls>
          <c:showLegendKey val="0"/>
          <c:showVal val="0"/>
          <c:showCatName val="0"/>
          <c:showSerName val="0"/>
          <c:showPercent val="0"/>
          <c:showBubbleSize val="0"/>
        </c:dLbls>
        <c:smooth val="0"/>
        <c:axId val="576045136"/>
        <c:axId val="576048336"/>
      </c:lineChart>
      <c:catAx>
        <c:axId val="576045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8336"/>
        <c:crosses val="autoZero"/>
        <c:auto val="1"/>
        <c:lblAlgn val="ctr"/>
        <c:lblOffset val="100"/>
        <c:noMultiLvlLbl val="0"/>
      </c:catAx>
      <c:valAx>
        <c:axId val="57604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5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 consumido pelos</a:t>
            </a:r>
            <a:r>
              <a:rPr lang="pt-PT" baseline="0"/>
              <a:t> métodos de pesquisa não informada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2"/>
          <c:order val="1"/>
          <c:tx>
            <c:strRef>
              <c:f>Dados!$B$5</c:f>
              <c:strCache>
                <c:ptCount val="1"/>
                <c:pt idx="0">
                  <c:v>BFS</c:v>
                </c:pt>
              </c:strCache>
            </c:strRef>
          </c:tx>
          <c:spPr>
            <a:ln w="28575" cap="rnd">
              <a:solidFill>
                <a:schemeClr val="accent1">
                  <a:shade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0-6274-4B39-8D00-77E0AC6EA8BA}"/>
            </c:ext>
          </c:extLst>
        </c:ser>
        <c:ser>
          <c:idx val="0"/>
          <c:order val="2"/>
          <c:tx>
            <c:strRef>
              <c:f>Dados!$B$6</c:f>
              <c:strCache>
                <c:ptCount val="1"/>
                <c:pt idx="0">
                  <c:v>DFS</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1-6274-4B39-8D00-77E0AC6EA8BA}"/>
            </c:ext>
          </c:extLst>
        </c:ser>
        <c:ser>
          <c:idx val="5"/>
          <c:order val="5"/>
          <c:tx>
            <c:strRef>
              <c:f>Dados!$B$9</c:f>
              <c:strCache>
                <c:ptCount val="1"/>
                <c:pt idx="0">
                  <c:v>Uniform Cost</c:v>
                </c:pt>
              </c:strCache>
            </c:strRef>
          </c:tx>
          <c:spPr>
            <a:ln w="28575" cap="rnd">
              <a:solidFill>
                <a:schemeClr val="accent1">
                  <a:tint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Dados!$C$9:$V$9</c:f>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c:ext xmlns:c16="http://schemas.microsoft.com/office/drawing/2014/chart" uri="{C3380CC4-5D6E-409C-BE32-E72D297353CC}">
              <c16:uniqueId val="{00000002-6274-4B39-8D00-77E0AC6EA8BA}"/>
            </c:ext>
          </c:extLst>
        </c:ser>
        <c:dLbls>
          <c:showLegendKey val="0"/>
          <c:showVal val="0"/>
          <c:showCatName val="0"/>
          <c:showSerName val="0"/>
          <c:showPercent val="0"/>
          <c:showBubbleSize val="0"/>
        </c:dLbls>
        <c:smooth val="0"/>
        <c:axId val="576045136"/>
        <c:axId val="576048336"/>
        <c:extLst>
          <c:ext xmlns:c15="http://schemas.microsoft.com/office/drawing/2012/chart" uri="{02D57815-91ED-43cb-92C2-25804820EDAC}">
            <c15:filteredLineSeries>
              <c15:ser>
                <c:idx val="1"/>
                <c:order val="0"/>
                <c:tx>
                  <c:strRef>
                    <c:extLst>
                      <c:ext uri="{02D57815-91ED-43cb-92C2-25804820EDAC}">
                        <c15:formulaRef>
                          <c15:sqref>Dados!$B$4</c15:sqref>
                        </c15:formulaRef>
                      </c:ext>
                    </c:extLst>
                    <c:strCache>
                      <c:ptCount val="1"/>
                      <c:pt idx="0">
                        <c:v>A*</c:v>
                      </c:pt>
                    </c:strCache>
                  </c:strRef>
                </c:tx>
                <c:spPr>
                  <a:ln w="28575" cap="rnd">
                    <a:solidFill>
                      <a:schemeClr val="accent1">
                        <a:shade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Dados!$C$4:$V$4</c15:sqref>
                        </c15:formulaRef>
                      </c:ext>
                    </c:extLst>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3-6274-4B39-8D00-77E0AC6EA8BA}"/>
                  </c:ext>
                </c:extLst>
              </c15:ser>
            </c15:filteredLineSeries>
            <c15:filteredLineSeries>
              <c15:ser>
                <c:idx val="3"/>
                <c:order val="3"/>
                <c:tx>
                  <c:strRef>
                    <c:extLst xmlns:c15="http://schemas.microsoft.com/office/drawing/2012/chart">
                      <c:ext xmlns:c15="http://schemas.microsoft.com/office/drawing/2012/chart" uri="{02D57815-91ED-43cb-92C2-25804820EDAC}">
                        <c15:formulaRef>
                          <c15:sqref>Dados!$B$7</c15:sqref>
                        </c15:formulaRef>
                      </c:ext>
                    </c:extLst>
                    <c:strCache>
                      <c:ptCount val="1"/>
                      <c:pt idx="0">
                        <c:v>Greedy</c:v>
                      </c:pt>
                    </c:strCache>
                  </c:strRef>
                </c:tx>
                <c:spPr>
                  <a:ln w="28575" cap="rnd">
                    <a:solidFill>
                      <a:schemeClr val="accent1">
                        <a:tint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Dados!$C$7:$V$7</c15:sqref>
                        </c15:formulaRef>
                      </c:ext>
                    </c:extLst>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xmlns:c15="http://schemas.microsoft.com/office/drawing/2012/chart">
                  <c:ext xmlns:c16="http://schemas.microsoft.com/office/drawing/2014/chart" uri="{C3380CC4-5D6E-409C-BE32-E72D297353CC}">
                    <c16:uniqueId val="{00000004-6274-4B39-8D00-77E0AC6EA8BA}"/>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xmlns:c15="http://schemas.microsoft.com/office/drawing/2012/chart">
                  <c:ext xmlns:c16="http://schemas.microsoft.com/office/drawing/2014/chart" uri="{C3380CC4-5D6E-409C-BE32-E72D297353CC}">
                    <c16:uniqueId val="{00000005-6274-4B39-8D00-77E0AC6EA8BA}"/>
                  </c:ext>
                </c:extLst>
              </c15:ser>
            </c15:filteredLineSeries>
          </c:ext>
        </c:extLst>
      </c:lineChart>
      <c:catAx>
        <c:axId val="576045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8336"/>
        <c:crosses val="autoZero"/>
        <c:auto val="1"/>
        <c:lblAlgn val="ctr"/>
        <c:lblOffset val="100"/>
        <c:noMultiLvlLbl val="0"/>
      </c:catAx>
      <c:valAx>
        <c:axId val="57604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5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 consumido pelos</a:t>
            </a:r>
            <a:r>
              <a:rPr lang="pt-PT" baseline="0"/>
              <a:t> métodos de pesquisa heurística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13C7-4A8E-B72B-17FE967F79A9}"/>
            </c:ext>
          </c:extLst>
        </c:ser>
        <c:ser>
          <c:idx val="3"/>
          <c:order val="3"/>
          <c:tx>
            <c:strRef>
              <c:f>Dados!$B$7</c:f>
              <c:strCache>
                <c:ptCount val="1"/>
                <c:pt idx="0">
                  <c:v>Greedy</c:v>
                </c:pt>
              </c:strCache>
            </c:strRef>
          </c:tx>
          <c:spPr>
            <a:ln w="28575" cap="rnd">
              <a:solidFill>
                <a:schemeClr val="accent1">
                  <a:tint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1-13C7-4A8E-B72B-17FE967F79A9}"/>
            </c:ext>
          </c:extLst>
        </c:ser>
        <c:dLbls>
          <c:showLegendKey val="0"/>
          <c:showVal val="0"/>
          <c:showCatName val="0"/>
          <c:showSerName val="0"/>
          <c:showPercent val="0"/>
          <c:showBubbleSize val="0"/>
        </c:dLbls>
        <c:smooth val="0"/>
        <c:axId val="488912328"/>
        <c:axId val="488915848"/>
        <c:extLst>
          <c:ext xmlns:c15="http://schemas.microsoft.com/office/drawing/2012/chart" uri="{02D57815-91ED-43cb-92C2-25804820EDAC}">
            <c15:filteredLineSeries>
              <c15:ser>
                <c:idx val="1"/>
                <c:order val="1"/>
                <c:tx>
                  <c:strRef>
                    <c:extLst>
                      <c:ext uri="{02D57815-91ED-43cb-92C2-25804820EDAC}">
                        <c15:formulaRef>
                          <c15:sqref>Dados!$B$5</c15:sqref>
                        </c15:formulaRef>
                      </c:ext>
                    </c:extLst>
                    <c:strCache>
                      <c:ptCount val="1"/>
                      <c:pt idx="0">
                        <c:v>BFS</c:v>
                      </c:pt>
                    </c:strCache>
                  </c:strRef>
                </c:tx>
                <c:spPr>
                  <a:ln w="28575" cap="rnd">
                    <a:solidFill>
                      <a:schemeClr val="accent1">
                        <a:shade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Dados!$C$5:$V$5</c15:sqref>
                        </c15:formulaRef>
                      </c:ext>
                    </c:extLst>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2-13C7-4A8E-B72B-17FE967F79A9}"/>
                  </c:ext>
                </c:extLst>
              </c15:ser>
            </c15:filteredLineSeries>
            <c15:filteredLineSeries>
              <c15:ser>
                <c:idx val="2"/>
                <c:order val="2"/>
                <c:tx>
                  <c:strRef>
                    <c:extLst xmlns:c15="http://schemas.microsoft.com/office/drawing/2012/chart">
                      <c:ext xmlns:c15="http://schemas.microsoft.com/office/drawing/2012/chart" uri="{02D57815-91ED-43cb-92C2-25804820EDAC}">
                        <c15:formulaRef>
                          <c15:sqref>Dados!$B$6</c15:sqref>
                        </c15:formulaRef>
                      </c:ext>
                    </c:extLst>
                    <c:strCache>
                      <c:ptCount val="1"/>
                      <c:pt idx="0">
                        <c:v>DFS</c:v>
                      </c:pt>
                    </c:strCache>
                  </c:strRef>
                </c:tx>
                <c:spPr>
                  <a:ln w="28575" cap="rnd">
                    <a:solidFill>
                      <a:schemeClr val="accent1">
                        <a:shade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Dados!$C$6:$V$6</c15:sqref>
                        </c15:formulaRef>
                      </c:ext>
                    </c:extLst>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xmlns:c15="http://schemas.microsoft.com/office/drawing/2012/chart">
                  <c:ext xmlns:c16="http://schemas.microsoft.com/office/drawing/2014/chart" uri="{C3380CC4-5D6E-409C-BE32-E72D297353CC}">
                    <c16:uniqueId val="{00000003-13C7-4A8E-B72B-17FE967F79A9}"/>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xmlns:c15="http://schemas.microsoft.com/office/drawing/2012/chart">
                  <c:ext xmlns:c16="http://schemas.microsoft.com/office/drawing/2014/chart" uri="{C3380CC4-5D6E-409C-BE32-E72D297353CC}">
                    <c16:uniqueId val="{00000004-13C7-4A8E-B72B-17FE967F79A9}"/>
                  </c:ext>
                </c:extLst>
              </c15:ser>
            </c15:filteredLineSeries>
            <c15:filteredLineSeries>
              <c15:ser>
                <c:idx val="5"/>
                <c:order val="5"/>
                <c:tx>
                  <c:strRef>
                    <c:extLst xmlns:c15="http://schemas.microsoft.com/office/drawing/2012/chart">
                      <c:ext xmlns:c15="http://schemas.microsoft.com/office/drawing/2012/chart" uri="{02D57815-91ED-43cb-92C2-25804820EDAC}">
                        <c15:formulaRef>
                          <c15:sqref>Dados!$B$9</c15:sqref>
                        </c15:formulaRef>
                      </c:ext>
                    </c:extLst>
                    <c:strCache>
                      <c:ptCount val="1"/>
                      <c:pt idx="0">
                        <c:v>Uniform Cost</c:v>
                      </c:pt>
                    </c:strCache>
                  </c:strRef>
                </c:tx>
                <c:spPr>
                  <a:ln w="28575" cap="rnd">
                    <a:solidFill>
                      <a:schemeClr val="accent1">
                        <a:tint val="5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Dados!$C$9:$V$9</c15:sqref>
                        </c15:formulaRef>
                      </c:ext>
                    </c:extLst>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xmlns:c15="http://schemas.microsoft.com/office/drawing/2012/chart">
                  <c:ext xmlns:c16="http://schemas.microsoft.com/office/drawing/2014/chart" uri="{C3380CC4-5D6E-409C-BE32-E72D297353CC}">
                    <c16:uniqueId val="{00000005-13C7-4A8E-B72B-17FE967F79A9}"/>
                  </c:ext>
                </c:extLst>
              </c15:ser>
            </c15:filteredLineSeries>
          </c:ext>
        </c:extLst>
      </c:lineChart>
      <c:catAx>
        <c:axId val="4889123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88915848"/>
        <c:crosses val="autoZero"/>
        <c:auto val="1"/>
        <c:lblAlgn val="ctr"/>
        <c:lblOffset val="100"/>
        <c:noMultiLvlLbl val="0"/>
      </c:catAx>
      <c:valAx>
        <c:axId val="4889158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889123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por cada algoritmo</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Dados!$B$24</c:f>
              <c:strCache>
                <c:ptCount val="1"/>
                <c:pt idx="0">
                  <c:v>A*</c:v>
                </c:pt>
              </c:strCache>
            </c:strRef>
          </c:tx>
          <c:spPr>
            <a:ln w="28575" cap="rnd">
              <a:solidFill>
                <a:schemeClr val="accent1">
                  <a:shade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Dados!$C$24:$V$24</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339D-4759-9D0E-C5C67A1C5E15}"/>
            </c:ext>
          </c:extLst>
        </c:ser>
        <c:ser>
          <c:idx val="1"/>
          <c:order val="1"/>
          <c:tx>
            <c:strRef>
              <c:f>Dados!$B$25</c:f>
              <c:strCache>
                <c:ptCount val="1"/>
                <c:pt idx="0">
                  <c:v>BFS</c:v>
                </c:pt>
              </c:strCache>
            </c:strRef>
          </c:tx>
          <c:spPr>
            <a:ln w="28575" cap="rnd">
              <a:solidFill>
                <a:schemeClr val="accent1">
                  <a:shade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Dados!$C$25:$V$25</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1-339D-4759-9D0E-C5C67A1C5E15}"/>
            </c:ext>
          </c:extLst>
        </c:ser>
        <c:ser>
          <c:idx val="2"/>
          <c:order val="2"/>
          <c:tx>
            <c:strRef>
              <c:f>Dados!$B$26</c:f>
              <c:strCache>
                <c:ptCount val="1"/>
                <c:pt idx="0">
                  <c:v>DFS</c:v>
                </c:pt>
              </c:strCache>
            </c:strRef>
          </c:tx>
          <c:spPr>
            <a:ln w="28575" cap="rnd">
              <a:solidFill>
                <a:schemeClr val="accent1">
                  <a:shade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Dados!$C$26:$V$26</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2-339D-4759-9D0E-C5C67A1C5E15}"/>
            </c:ext>
          </c:extLst>
        </c:ser>
        <c:ser>
          <c:idx val="3"/>
          <c:order val="3"/>
          <c:tx>
            <c:strRef>
              <c:f>Dados!$B$27</c:f>
              <c:strCache>
                <c:ptCount val="1"/>
                <c:pt idx="0">
                  <c:v>Greedy</c:v>
                </c:pt>
              </c:strCache>
            </c:strRef>
          </c:tx>
          <c:spPr>
            <a:ln w="28575" cap="rnd">
              <a:solidFill>
                <a:schemeClr val="accent1">
                  <a:tint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Dados!$C$27:$V$27</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3-339D-4759-9D0E-C5C67A1C5E15}"/>
            </c:ext>
          </c:extLst>
        </c:ser>
        <c:ser>
          <c:idx val="4"/>
          <c:order val="4"/>
          <c:tx>
            <c:strRef>
              <c:f>Dados!$B$28</c:f>
              <c:strCache>
                <c:ptCount val="1"/>
                <c:pt idx="0">
                  <c:v>Iterative Deepening</c:v>
                </c:pt>
              </c:strCache>
            </c:strRef>
          </c:tx>
          <c:spPr>
            <a:ln w="28575" cap="rnd">
              <a:solidFill>
                <a:schemeClr val="accent1">
                  <a:tint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Dados!$C$28:$V$28</c:f>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c:ext xmlns:c16="http://schemas.microsoft.com/office/drawing/2014/chart" uri="{C3380CC4-5D6E-409C-BE32-E72D297353CC}">
              <c16:uniqueId val="{00000004-339D-4759-9D0E-C5C67A1C5E15}"/>
            </c:ext>
          </c:extLst>
        </c:ser>
        <c:ser>
          <c:idx val="5"/>
          <c:order val="5"/>
          <c:tx>
            <c:strRef>
              <c:f>Dados!$B$29</c:f>
              <c:strCache>
                <c:ptCount val="1"/>
                <c:pt idx="0">
                  <c:v>Uniform Cost</c:v>
                </c:pt>
              </c:strCache>
            </c:strRef>
          </c:tx>
          <c:spPr>
            <a:ln w="28575" cap="rnd">
              <a:solidFill>
                <a:schemeClr val="accent1">
                  <a:tint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Dados!$C$29:$V$29</c:f>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c:ext xmlns:c16="http://schemas.microsoft.com/office/drawing/2014/chart" uri="{C3380CC4-5D6E-409C-BE32-E72D297353CC}">
              <c16:uniqueId val="{00000005-339D-4759-9D0E-C5C67A1C5E15}"/>
            </c:ext>
          </c:extLst>
        </c:ser>
        <c:dLbls>
          <c:showLegendKey val="0"/>
          <c:showVal val="0"/>
          <c:showCatName val="0"/>
          <c:showSerName val="0"/>
          <c:showPercent val="0"/>
          <c:showBubbleSize val="0"/>
        </c:dLbls>
        <c:smooth val="0"/>
        <c:axId val="532862352"/>
        <c:axId val="532865232"/>
      </c:lineChart>
      <c:catAx>
        <c:axId val="532862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865232"/>
        <c:crosses val="autoZero"/>
        <c:auto val="1"/>
        <c:lblAlgn val="ctr"/>
        <c:lblOffset val="100"/>
        <c:noMultiLvlLbl val="0"/>
      </c:catAx>
      <c:valAx>
        <c:axId val="5328652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a:t>
                </a:r>
                <a:r>
                  <a:rPr lang="pt-PT" baseline="0"/>
                  <a:t> expandidos</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86235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por cada algoritmo (s/ Iterative Deppening)</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Dados!$B$24</c:f>
              <c:strCache>
                <c:ptCount val="1"/>
                <c:pt idx="0">
                  <c:v>A*</c:v>
                </c:pt>
              </c:strCache>
            </c:strRef>
          </c:tx>
          <c:spPr>
            <a:ln w="28575" cap="rnd">
              <a:solidFill>
                <a:schemeClr val="accent1">
                  <a:shade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Dados!$C$24:$V$24</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3DE0-4DDF-988D-993A15EC8603}"/>
            </c:ext>
          </c:extLst>
        </c:ser>
        <c:ser>
          <c:idx val="1"/>
          <c:order val="1"/>
          <c:tx>
            <c:strRef>
              <c:f>Dados!$B$25</c:f>
              <c:strCache>
                <c:ptCount val="1"/>
                <c:pt idx="0">
                  <c:v>BFS</c:v>
                </c:pt>
              </c:strCache>
            </c:strRef>
          </c:tx>
          <c:spPr>
            <a:ln w="28575" cap="rnd">
              <a:solidFill>
                <a:schemeClr val="accent1">
                  <a:shade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Dados!$C$25:$V$25</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1-3DE0-4DDF-988D-993A15EC8603}"/>
            </c:ext>
          </c:extLst>
        </c:ser>
        <c:ser>
          <c:idx val="2"/>
          <c:order val="2"/>
          <c:tx>
            <c:strRef>
              <c:f>Dados!$B$26</c:f>
              <c:strCache>
                <c:ptCount val="1"/>
                <c:pt idx="0">
                  <c:v>DFS</c:v>
                </c:pt>
              </c:strCache>
            </c:strRef>
          </c:tx>
          <c:spPr>
            <a:ln w="28575" cap="rnd">
              <a:solidFill>
                <a:schemeClr val="accent1">
                  <a:shade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Dados!$C$26:$V$26</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2-3DE0-4DDF-988D-993A15EC8603}"/>
            </c:ext>
          </c:extLst>
        </c:ser>
        <c:ser>
          <c:idx val="3"/>
          <c:order val="3"/>
          <c:tx>
            <c:strRef>
              <c:f>Dados!$B$27</c:f>
              <c:strCache>
                <c:ptCount val="1"/>
                <c:pt idx="0">
                  <c:v>Greedy</c:v>
                </c:pt>
              </c:strCache>
            </c:strRef>
          </c:tx>
          <c:spPr>
            <a:ln w="28575" cap="rnd">
              <a:solidFill>
                <a:schemeClr val="accent1">
                  <a:tint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Dados!$C$27:$V$27</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3-3DE0-4DDF-988D-993A15EC8603}"/>
            </c:ext>
          </c:extLst>
        </c:ser>
        <c:ser>
          <c:idx val="5"/>
          <c:order val="5"/>
          <c:tx>
            <c:strRef>
              <c:f>Dados!$B$29</c:f>
              <c:strCache>
                <c:ptCount val="1"/>
                <c:pt idx="0">
                  <c:v>Uniform Cost</c:v>
                </c:pt>
              </c:strCache>
            </c:strRef>
          </c:tx>
          <c:spPr>
            <a:ln w="28575" cap="rnd">
              <a:solidFill>
                <a:schemeClr val="accent1">
                  <a:tint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Dados!$C$29:$V$29</c:f>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c:ext xmlns:c16="http://schemas.microsoft.com/office/drawing/2014/chart" uri="{C3380CC4-5D6E-409C-BE32-E72D297353CC}">
              <c16:uniqueId val="{00000004-3DE0-4DDF-988D-993A15EC8603}"/>
            </c:ext>
          </c:extLst>
        </c:ser>
        <c:dLbls>
          <c:showLegendKey val="0"/>
          <c:showVal val="0"/>
          <c:showCatName val="0"/>
          <c:showSerName val="0"/>
          <c:showPercent val="0"/>
          <c:showBubbleSize val="0"/>
        </c:dLbls>
        <c:smooth val="0"/>
        <c:axId val="476728200"/>
        <c:axId val="476724040"/>
        <c:extLst>
          <c:ext xmlns:c15="http://schemas.microsoft.com/office/drawing/2012/chart" uri="{02D57815-91ED-43cb-92C2-25804820EDAC}">
            <c15:filteredLineSeries>
              <c15:ser>
                <c:idx val="4"/>
                <c:order val="4"/>
                <c:tx>
                  <c:strRef>
                    <c:extLst>
                      <c:ext uri="{02D57815-91ED-43cb-92C2-25804820EDAC}">
                        <c15:formulaRef>
                          <c15:sqref>Dados!$B$28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c:ex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Dados!$C$28:$V$28</c15:sqref>
                        </c15:formulaRef>
                      </c:ext>
                    </c:extLst>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c:ext xmlns:c16="http://schemas.microsoft.com/office/drawing/2014/chart" uri="{C3380CC4-5D6E-409C-BE32-E72D297353CC}">
                    <c16:uniqueId val="{00000005-3DE0-4DDF-988D-993A15EC8603}"/>
                  </c:ext>
                </c:extLst>
              </c15:ser>
            </c15:filteredLineSeries>
          </c:ext>
        </c:extLst>
      </c:lineChart>
      <c:catAx>
        <c:axId val="476728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724040"/>
        <c:crosses val="autoZero"/>
        <c:auto val="1"/>
        <c:lblAlgn val="ctr"/>
        <c:lblOffset val="100"/>
        <c:noMultiLvlLbl val="0"/>
      </c:catAx>
      <c:valAx>
        <c:axId val="4767240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a:t>
                </a:r>
                <a:r>
                  <a:rPr lang="pt-PT" baseline="0"/>
                  <a:t> expandidos</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72820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pelos métodos de pesquisa não informada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1"/>
          <c:order val="1"/>
          <c:tx>
            <c:strRef>
              <c:f>Dados!$B$25</c:f>
              <c:strCache>
                <c:ptCount val="1"/>
                <c:pt idx="0">
                  <c:v>BFS</c:v>
                </c:pt>
              </c:strCache>
            </c:strRef>
          </c:tx>
          <c:spPr>
            <a:ln w="28575" cap="rnd">
              <a:solidFill>
                <a:schemeClr val="accent1">
                  <a:shade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Dados!$C$25:$V$25</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0-FA8D-4201-B156-103635C5FCBD}"/>
            </c:ext>
          </c:extLst>
        </c:ser>
        <c:ser>
          <c:idx val="2"/>
          <c:order val="2"/>
          <c:tx>
            <c:strRef>
              <c:f>Dados!$B$26</c:f>
              <c:strCache>
                <c:ptCount val="1"/>
                <c:pt idx="0">
                  <c:v>DFS</c:v>
                </c:pt>
              </c:strCache>
            </c:strRef>
          </c:tx>
          <c:spPr>
            <a:ln w="28575" cap="rnd">
              <a:solidFill>
                <a:schemeClr val="accent1">
                  <a:shade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Dados!$C$26:$V$26</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1-FA8D-4201-B156-103635C5FCBD}"/>
            </c:ext>
          </c:extLst>
        </c:ser>
        <c:ser>
          <c:idx val="5"/>
          <c:order val="5"/>
          <c:tx>
            <c:strRef>
              <c:f>Dados!$B$29</c:f>
              <c:strCache>
                <c:ptCount val="1"/>
                <c:pt idx="0">
                  <c:v>Uniform Cost</c:v>
                </c:pt>
              </c:strCache>
            </c:strRef>
          </c:tx>
          <c:spPr>
            <a:ln w="28575" cap="rnd">
              <a:solidFill>
                <a:schemeClr val="accent1">
                  <a:tint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Dados!$C$29:$V$29</c:f>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c:ext xmlns:c16="http://schemas.microsoft.com/office/drawing/2014/chart" uri="{C3380CC4-5D6E-409C-BE32-E72D297353CC}">
              <c16:uniqueId val="{00000002-FA8D-4201-B156-103635C5FCBD}"/>
            </c:ext>
          </c:extLst>
        </c:ser>
        <c:dLbls>
          <c:showLegendKey val="0"/>
          <c:showVal val="0"/>
          <c:showCatName val="0"/>
          <c:showSerName val="0"/>
          <c:showPercent val="0"/>
          <c:showBubbleSize val="0"/>
        </c:dLbls>
        <c:smooth val="0"/>
        <c:axId val="530309624"/>
        <c:axId val="530307384"/>
        <c:extLst>
          <c:ext xmlns:c15="http://schemas.microsoft.com/office/drawing/2012/chart" uri="{02D57815-91ED-43cb-92C2-25804820EDAC}">
            <c15:filteredLineSeries>
              <c15:ser>
                <c:idx val="0"/>
                <c:order val="0"/>
                <c:tx>
                  <c:strRef>
                    <c:extLst>
                      <c:ext uri="{02D57815-91ED-43cb-92C2-25804820EDAC}">
                        <c15:formulaRef>
                          <c15:sqref>Dados!$B$24</c15:sqref>
                        </c15:formulaRef>
                      </c:ext>
                    </c:extLst>
                    <c:strCache>
                      <c:ptCount val="1"/>
                      <c:pt idx="0">
                        <c:v>A*</c:v>
                      </c:pt>
                    </c:strCache>
                  </c:strRef>
                </c:tx>
                <c:spPr>
                  <a:ln w="28575" cap="rnd">
                    <a:solidFill>
                      <a:schemeClr val="accent1">
                        <a:shade val="50000"/>
                      </a:schemeClr>
                    </a:solidFill>
                    <a:round/>
                  </a:ln>
                  <a:effectLst/>
                </c:spPr>
                <c:marker>
                  <c:symbol val="none"/>
                </c:marker>
                <c:cat>
                  <c:strRef>
                    <c:extLst>
                      <c:ex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Dados!$C$24:$V$24</c15:sqref>
                        </c15:formulaRef>
                      </c:ext>
                    </c:extLst>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3-FA8D-4201-B156-103635C5FCBD}"/>
                  </c:ext>
                </c:extLst>
              </c15:ser>
            </c15:filteredLineSeries>
            <c15:filteredLineSeries>
              <c15:ser>
                <c:idx val="3"/>
                <c:order val="3"/>
                <c:tx>
                  <c:strRef>
                    <c:extLst xmlns:c15="http://schemas.microsoft.com/office/drawing/2012/chart">
                      <c:ext xmlns:c15="http://schemas.microsoft.com/office/drawing/2012/chart" uri="{02D57815-91ED-43cb-92C2-25804820EDAC}">
                        <c15:formulaRef>
                          <c15:sqref>Dados!$B$27</c15:sqref>
                        </c15:formulaRef>
                      </c:ext>
                    </c:extLst>
                    <c:strCache>
                      <c:ptCount val="1"/>
                      <c:pt idx="0">
                        <c:v>Greedy</c:v>
                      </c:pt>
                    </c:strCache>
                  </c:strRef>
                </c:tx>
                <c:spPr>
                  <a:ln w="28575" cap="rnd">
                    <a:solidFill>
                      <a:schemeClr val="accent1">
                        <a:tint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Dados!$C$27:$V$27</c15:sqref>
                        </c15:formulaRef>
                      </c:ext>
                    </c:extLst>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xmlns:c15="http://schemas.microsoft.com/office/drawing/2012/chart">
                  <c:ext xmlns:c16="http://schemas.microsoft.com/office/drawing/2014/chart" uri="{C3380CC4-5D6E-409C-BE32-E72D297353CC}">
                    <c16:uniqueId val="{00000004-FA8D-4201-B156-103635C5FCBD}"/>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Dados!$B$28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Dados!$C$28:$V$28</c15:sqref>
                        </c15:formulaRef>
                      </c:ext>
                    </c:extLst>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xmlns:c15="http://schemas.microsoft.com/office/drawing/2012/chart">
                  <c:ext xmlns:c16="http://schemas.microsoft.com/office/drawing/2014/chart" uri="{C3380CC4-5D6E-409C-BE32-E72D297353CC}">
                    <c16:uniqueId val="{00000005-FA8D-4201-B156-103635C5FCBD}"/>
                  </c:ext>
                </c:extLst>
              </c15:ser>
            </c15:filteredLineSeries>
          </c:ext>
        </c:extLst>
      </c:lineChart>
      <c:catAx>
        <c:axId val="530309624"/>
        <c:scaling>
          <c:orientation val="minMax"/>
        </c:scaling>
        <c:delete val="0"/>
        <c:axPos val="b"/>
        <c:title>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307384"/>
        <c:crosses val="autoZero"/>
        <c:auto val="1"/>
        <c:lblAlgn val="ctr"/>
        <c:lblOffset val="100"/>
        <c:noMultiLvlLbl val="0"/>
      </c:catAx>
      <c:valAx>
        <c:axId val="530307384"/>
        <c:scaling>
          <c:orientation val="minMax"/>
        </c:scaling>
        <c:delete val="0"/>
        <c:axPos val="l"/>
        <c:majorGridlines>
          <c:spPr>
            <a:ln w="9525" cap="flat" cmpd="sng" algn="ctr">
              <a:solidFill>
                <a:schemeClr val="tx1">
                  <a:lumMod val="15000"/>
                  <a:lumOff val="85000"/>
                </a:schemeClr>
              </a:solidFill>
              <a:round/>
            </a:ln>
            <a:effectLst/>
          </c:spPr>
        </c:majorGridlines>
        <c:title>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3096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pelos métodos de pesquisa heurística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Dados!$B$24</c:f>
              <c:strCache>
                <c:ptCount val="1"/>
                <c:pt idx="0">
                  <c:v>A*</c:v>
                </c:pt>
              </c:strCache>
            </c:strRef>
          </c:tx>
          <c:spPr>
            <a:ln w="28575" cap="rnd">
              <a:solidFill>
                <a:schemeClr val="accent1">
                  <a:shade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Dados!$C$24:$V$24</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6E55-4D8A-9F03-05EFB41262FF}"/>
            </c:ext>
          </c:extLst>
        </c:ser>
        <c:ser>
          <c:idx val="3"/>
          <c:order val="3"/>
          <c:tx>
            <c:strRef>
              <c:f>Dados!$B$27</c:f>
              <c:strCache>
                <c:ptCount val="1"/>
                <c:pt idx="0">
                  <c:v>Greedy</c:v>
                </c:pt>
              </c:strCache>
            </c:strRef>
          </c:tx>
          <c:spPr>
            <a:ln w="28575" cap="rnd">
              <a:solidFill>
                <a:schemeClr val="accent1">
                  <a:tint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Dados!$C$27:$V$27</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1-6E55-4D8A-9F03-05EFB41262FF}"/>
            </c:ext>
          </c:extLst>
        </c:ser>
        <c:dLbls>
          <c:showLegendKey val="0"/>
          <c:showVal val="0"/>
          <c:showCatName val="0"/>
          <c:showSerName val="0"/>
          <c:showPercent val="0"/>
          <c:showBubbleSize val="0"/>
        </c:dLbls>
        <c:smooth val="0"/>
        <c:axId val="530485176"/>
        <c:axId val="530485496"/>
        <c:extLst>
          <c:ext xmlns:c15="http://schemas.microsoft.com/office/drawing/2012/chart" uri="{02D57815-91ED-43cb-92C2-25804820EDAC}">
            <c15:filteredLineSeries>
              <c15:ser>
                <c:idx val="1"/>
                <c:order val="1"/>
                <c:tx>
                  <c:strRef>
                    <c:extLst>
                      <c:ext uri="{02D57815-91ED-43cb-92C2-25804820EDAC}">
                        <c15:formulaRef>
                          <c15:sqref>Dados!$B$25</c15:sqref>
                        </c15:formulaRef>
                      </c:ext>
                    </c:extLst>
                    <c:strCache>
                      <c:ptCount val="1"/>
                      <c:pt idx="0">
                        <c:v>BFS</c:v>
                      </c:pt>
                    </c:strCache>
                  </c:strRef>
                </c:tx>
                <c:spPr>
                  <a:ln w="28575" cap="rnd">
                    <a:solidFill>
                      <a:schemeClr val="accent1">
                        <a:shade val="70000"/>
                      </a:schemeClr>
                    </a:solidFill>
                    <a:round/>
                  </a:ln>
                  <a:effectLst/>
                </c:spPr>
                <c:marker>
                  <c:symbol val="none"/>
                </c:marker>
                <c:cat>
                  <c:strRef>
                    <c:extLst>
                      <c:ex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Dados!$C$25:$V$25</c15:sqref>
                        </c15:formulaRef>
                      </c:ext>
                    </c:extLst>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2-6E55-4D8A-9F03-05EFB41262FF}"/>
                  </c:ext>
                </c:extLst>
              </c15:ser>
            </c15:filteredLineSeries>
            <c15:filteredLineSeries>
              <c15:ser>
                <c:idx val="2"/>
                <c:order val="2"/>
                <c:tx>
                  <c:strRef>
                    <c:extLst xmlns:c15="http://schemas.microsoft.com/office/drawing/2012/chart">
                      <c:ext xmlns:c15="http://schemas.microsoft.com/office/drawing/2012/chart" uri="{02D57815-91ED-43cb-92C2-25804820EDAC}">
                        <c15:formulaRef>
                          <c15:sqref>Dados!$B$26</c15:sqref>
                        </c15:formulaRef>
                      </c:ext>
                    </c:extLst>
                    <c:strCache>
                      <c:ptCount val="1"/>
                      <c:pt idx="0">
                        <c:v>DFS</c:v>
                      </c:pt>
                    </c:strCache>
                  </c:strRef>
                </c:tx>
                <c:spPr>
                  <a:ln w="28575" cap="rnd">
                    <a:solidFill>
                      <a:schemeClr val="accent1">
                        <a:shade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Dados!$C$26:$V$26</c15:sqref>
                        </c15:formulaRef>
                      </c:ext>
                    </c:extLst>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xmlns:c15="http://schemas.microsoft.com/office/drawing/2012/chart">
                  <c:ext xmlns:c16="http://schemas.microsoft.com/office/drawing/2014/chart" uri="{C3380CC4-5D6E-409C-BE32-E72D297353CC}">
                    <c16:uniqueId val="{00000003-6E55-4D8A-9F03-05EFB41262FF}"/>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Dados!$B$28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Dados!$C$28:$V$28</c15:sqref>
                        </c15:formulaRef>
                      </c:ext>
                    </c:extLst>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xmlns:c15="http://schemas.microsoft.com/office/drawing/2012/chart">
                  <c:ext xmlns:c16="http://schemas.microsoft.com/office/drawing/2014/chart" uri="{C3380CC4-5D6E-409C-BE32-E72D297353CC}">
                    <c16:uniqueId val="{00000004-6E55-4D8A-9F03-05EFB41262FF}"/>
                  </c:ext>
                </c:extLst>
              </c15:ser>
            </c15:filteredLineSeries>
            <c15:filteredLineSeries>
              <c15:ser>
                <c:idx val="5"/>
                <c:order val="5"/>
                <c:tx>
                  <c:strRef>
                    <c:extLst xmlns:c15="http://schemas.microsoft.com/office/drawing/2012/chart">
                      <c:ext xmlns:c15="http://schemas.microsoft.com/office/drawing/2012/chart" uri="{02D57815-91ED-43cb-92C2-25804820EDAC}">
                        <c15:formulaRef>
                          <c15:sqref>Dados!$B$29</c15:sqref>
                        </c15:formulaRef>
                      </c:ext>
                    </c:extLst>
                    <c:strCache>
                      <c:ptCount val="1"/>
                      <c:pt idx="0">
                        <c:v>Uniform Cost</c:v>
                      </c:pt>
                    </c:strCache>
                  </c:strRef>
                </c:tx>
                <c:spPr>
                  <a:ln w="28575" cap="rnd">
                    <a:solidFill>
                      <a:schemeClr val="accent1">
                        <a:tint val="5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Dados!$C$29:$V$29</c15:sqref>
                        </c15:formulaRef>
                      </c:ext>
                    </c:extLst>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xmlns:c15="http://schemas.microsoft.com/office/drawing/2012/chart">
                  <c:ext xmlns:c16="http://schemas.microsoft.com/office/drawing/2014/chart" uri="{C3380CC4-5D6E-409C-BE32-E72D297353CC}">
                    <c16:uniqueId val="{00000005-6E55-4D8A-9F03-05EFB41262FF}"/>
                  </c:ext>
                </c:extLst>
              </c15:ser>
            </c15:filteredLineSeries>
          </c:ext>
        </c:extLst>
      </c:lineChart>
      <c:catAx>
        <c:axId val="530485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485496"/>
        <c:crosses val="autoZero"/>
        <c:auto val="1"/>
        <c:lblAlgn val="ctr"/>
        <c:lblOffset val="100"/>
        <c:noMultiLvlLbl val="0"/>
      </c:catAx>
      <c:valAx>
        <c:axId val="5304854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 expandidos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4851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Tamanho</a:t>
            </a:r>
            <a:r>
              <a:rPr lang="pt-PT" baseline="0"/>
              <a:t> do caminho obtido por cada algoritmo</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Dados!$B$14</c:f>
              <c:strCache>
                <c:ptCount val="1"/>
                <c:pt idx="0">
                  <c:v>A*</c:v>
                </c:pt>
              </c:strCache>
            </c:strRef>
          </c:tx>
          <c:spPr>
            <a:ln w="28575" cap="rnd">
              <a:solidFill>
                <a:schemeClr val="accent1">
                  <a:shade val="5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Dados!$C$14:$V$14</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0-DFA8-4381-A0D0-9D37B8628BD1}"/>
            </c:ext>
          </c:extLst>
        </c:ser>
        <c:ser>
          <c:idx val="1"/>
          <c:order val="1"/>
          <c:tx>
            <c:strRef>
              <c:f>Dados!$B$15</c:f>
              <c:strCache>
                <c:ptCount val="1"/>
                <c:pt idx="0">
                  <c:v>BFS</c:v>
                </c:pt>
              </c:strCache>
            </c:strRef>
          </c:tx>
          <c:spPr>
            <a:ln w="28575" cap="rnd">
              <a:solidFill>
                <a:schemeClr val="accent1">
                  <a:shade val="7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Dados!$C$15:$V$15</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1-DFA8-4381-A0D0-9D37B8628BD1}"/>
            </c:ext>
          </c:extLst>
        </c:ser>
        <c:ser>
          <c:idx val="2"/>
          <c:order val="2"/>
          <c:tx>
            <c:strRef>
              <c:f>Dados!$B$16</c:f>
              <c:strCache>
                <c:ptCount val="1"/>
                <c:pt idx="0">
                  <c:v>DFS</c:v>
                </c:pt>
              </c:strCache>
            </c:strRef>
          </c:tx>
          <c:spPr>
            <a:ln w="28575" cap="rnd">
              <a:solidFill>
                <a:schemeClr val="accent1">
                  <a:shade val="9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Dados!$C$16:$V$16</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2-DFA8-4381-A0D0-9D37B8628BD1}"/>
            </c:ext>
          </c:extLst>
        </c:ser>
        <c:ser>
          <c:idx val="3"/>
          <c:order val="3"/>
          <c:tx>
            <c:strRef>
              <c:f>Dados!$B$17</c:f>
              <c:strCache>
                <c:ptCount val="1"/>
                <c:pt idx="0">
                  <c:v>Greedy</c:v>
                </c:pt>
              </c:strCache>
            </c:strRef>
          </c:tx>
          <c:spPr>
            <a:ln w="28575" cap="rnd">
              <a:solidFill>
                <a:schemeClr val="accent1">
                  <a:tint val="9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Dados!$C$17:$V$17</c:f>
              <c:numCache>
                <c:formatCode>General</c:formatCode>
                <c:ptCount val="20"/>
                <c:pt idx="0">
                  <c:v>2</c:v>
                </c:pt>
                <c:pt idx="1">
                  <c:v>3</c:v>
                </c:pt>
                <c:pt idx="2">
                  <c:v>6</c:v>
                </c:pt>
                <c:pt idx="3">
                  <c:v>4</c:v>
                </c:pt>
                <c:pt idx="4">
                  <c:v>6</c:v>
                </c:pt>
                <c:pt idx="5">
                  <c:v>9</c:v>
                </c:pt>
                <c:pt idx="6">
                  <c:v>8</c:v>
                </c:pt>
                <c:pt idx="7">
                  <c:v>8</c:v>
                </c:pt>
                <c:pt idx="8">
                  <c:v>8</c:v>
                </c:pt>
                <c:pt idx="9">
                  <c:v>9</c:v>
                </c:pt>
                <c:pt idx="10">
                  <c:v>11</c:v>
                </c:pt>
                <c:pt idx="11">
                  <c:v>11</c:v>
                </c:pt>
                <c:pt idx="12">
                  <c:v>11</c:v>
                </c:pt>
                <c:pt idx="13">
                  <c:v>11</c:v>
                </c:pt>
                <c:pt idx="14">
                  <c:v>11</c:v>
                </c:pt>
                <c:pt idx="15">
                  <c:v>12</c:v>
                </c:pt>
                <c:pt idx="16">
                  <c:v>15</c:v>
                </c:pt>
                <c:pt idx="17">
                  <c:v>15</c:v>
                </c:pt>
                <c:pt idx="18">
                  <c:v>14</c:v>
                </c:pt>
                <c:pt idx="19">
                  <c:v>14</c:v>
                </c:pt>
              </c:numCache>
            </c:numRef>
          </c:val>
          <c:smooth val="0"/>
          <c:extLst>
            <c:ext xmlns:c16="http://schemas.microsoft.com/office/drawing/2014/chart" uri="{C3380CC4-5D6E-409C-BE32-E72D297353CC}">
              <c16:uniqueId val="{00000003-DFA8-4381-A0D0-9D37B8628BD1}"/>
            </c:ext>
          </c:extLst>
        </c:ser>
        <c:ser>
          <c:idx val="4"/>
          <c:order val="4"/>
          <c:tx>
            <c:strRef>
              <c:f>Dados!$B$18</c:f>
              <c:strCache>
                <c:ptCount val="1"/>
                <c:pt idx="0">
                  <c:v>Iterative Deepening</c:v>
                </c:pt>
              </c:strCache>
            </c:strRef>
          </c:tx>
          <c:spPr>
            <a:ln w="28575" cap="rnd">
              <a:solidFill>
                <a:schemeClr val="accent1">
                  <a:tint val="7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Dados!$C$18:$V$18</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4-DFA8-4381-A0D0-9D37B8628BD1}"/>
            </c:ext>
          </c:extLst>
        </c:ser>
        <c:ser>
          <c:idx val="5"/>
          <c:order val="5"/>
          <c:tx>
            <c:strRef>
              <c:f>Dados!$B$19</c:f>
              <c:strCache>
                <c:ptCount val="1"/>
                <c:pt idx="0">
                  <c:v>Uniform Cost</c:v>
                </c:pt>
              </c:strCache>
            </c:strRef>
          </c:tx>
          <c:spPr>
            <a:ln w="28575" cap="rnd">
              <a:solidFill>
                <a:schemeClr val="accent1">
                  <a:tint val="5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Dados!$C$19:$V$19</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5-DFA8-4381-A0D0-9D37B8628BD1}"/>
            </c:ext>
          </c:extLst>
        </c:ser>
        <c:dLbls>
          <c:showLegendKey val="0"/>
          <c:showVal val="0"/>
          <c:showCatName val="0"/>
          <c:showSerName val="0"/>
          <c:showPercent val="0"/>
          <c:showBubbleSize val="0"/>
        </c:dLbls>
        <c:smooth val="0"/>
        <c:axId val="532054024"/>
        <c:axId val="532054664"/>
      </c:lineChart>
      <c:catAx>
        <c:axId val="532054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054664"/>
        <c:crosses val="autoZero"/>
        <c:auto val="1"/>
        <c:lblAlgn val="ctr"/>
        <c:lblOffset val="100"/>
        <c:noMultiLvlLbl val="0"/>
      </c:catAx>
      <c:valAx>
        <c:axId val="532054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Tamanho</a:t>
                </a:r>
                <a:r>
                  <a:rPr lang="pt-PT" baseline="0"/>
                  <a:t> do caminho</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0540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a:t>
            </a:r>
            <a:r>
              <a:rPr lang="pt-PT" baseline="0"/>
              <a:t> consumido por cada heurística Greedy</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Dados!$B$39</c:f>
              <c:strCache>
                <c:ptCount val="1"/>
                <c:pt idx="0">
                  <c:v>heuristic1</c:v>
                </c:pt>
              </c:strCache>
            </c:strRef>
          </c:tx>
          <c:spPr>
            <a:ln w="28575" cap="rnd">
              <a:solidFill>
                <a:schemeClr val="accent1">
                  <a:shade val="65000"/>
                </a:schemeClr>
              </a:solidFill>
              <a:round/>
            </a:ln>
            <a:effectLst/>
          </c:spPr>
          <c:marker>
            <c:symbol val="none"/>
          </c:marker>
          <c:cat>
            <c:strRef>
              <c:f>Dados!$C$38:$V$38</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Dados!$C$39:$V$39</c:f>
              <c:numCache>
                <c:formatCode>General</c:formatCode>
                <c:ptCount val="20"/>
                <c:pt idx="0">
                  <c:v>0</c:v>
                </c:pt>
                <c:pt idx="1">
                  <c:v>0</c:v>
                </c:pt>
                <c:pt idx="2">
                  <c:v>9.990000000000001E-4</c:v>
                </c:pt>
                <c:pt idx="3">
                  <c:v>2E-3</c:v>
                </c:pt>
                <c:pt idx="4">
                  <c:v>3.2290000000000001E-3</c:v>
                </c:pt>
                <c:pt idx="5">
                  <c:v>5.0000000000000001E-3</c:v>
                </c:pt>
                <c:pt idx="6">
                  <c:v>1.9980000000000002E-3</c:v>
                </c:pt>
                <c:pt idx="7">
                  <c:v>9.9799999999999997E-4</c:v>
                </c:pt>
                <c:pt idx="8">
                  <c:v>3.999E-3</c:v>
                </c:pt>
                <c:pt idx="9">
                  <c:v>3.0000000000000001E-3</c:v>
                </c:pt>
                <c:pt idx="10">
                  <c:v>3.6087000000000001E-2</c:v>
                </c:pt>
                <c:pt idx="11">
                  <c:v>0</c:v>
                </c:pt>
                <c:pt idx="12">
                  <c:v>3.1252000000000002E-2</c:v>
                </c:pt>
                <c:pt idx="13">
                  <c:v>0</c:v>
                </c:pt>
                <c:pt idx="14">
                  <c:v>0</c:v>
                </c:pt>
                <c:pt idx="15">
                  <c:v>0</c:v>
                </c:pt>
                <c:pt idx="16">
                  <c:v>0</c:v>
                </c:pt>
                <c:pt idx="17">
                  <c:v>1.5624000000000001E-2</c:v>
                </c:pt>
                <c:pt idx="18">
                  <c:v>0</c:v>
                </c:pt>
                <c:pt idx="19">
                  <c:v>3.125E-2</c:v>
                </c:pt>
              </c:numCache>
            </c:numRef>
          </c:val>
          <c:smooth val="0"/>
          <c:extLst>
            <c:ext xmlns:c16="http://schemas.microsoft.com/office/drawing/2014/chart" uri="{C3380CC4-5D6E-409C-BE32-E72D297353CC}">
              <c16:uniqueId val="{00000000-EE64-4C10-A796-F6A2CC626811}"/>
            </c:ext>
          </c:extLst>
        </c:ser>
        <c:ser>
          <c:idx val="1"/>
          <c:order val="1"/>
          <c:tx>
            <c:strRef>
              <c:f>Dados!$B$40</c:f>
              <c:strCache>
                <c:ptCount val="1"/>
                <c:pt idx="0">
                  <c:v>heuristic2</c:v>
                </c:pt>
              </c:strCache>
            </c:strRef>
          </c:tx>
          <c:spPr>
            <a:ln w="28575" cap="rnd">
              <a:solidFill>
                <a:schemeClr val="accent1"/>
              </a:solidFill>
              <a:round/>
            </a:ln>
            <a:effectLst/>
          </c:spPr>
          <c:marker>
            <c:symbol val="none"/>
          </c:marker>
          <c:cat>
            <c:strRef>
              <c:f>Dados!$C$38:$V$38</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Dados!$C$40:$V$40</c:f>
              <c:numCache>
                <c:formatCode>General</c:formatCode>
                <c:ptCount val="20"/>
                <c:pt idx="0">
                  <c:v>0</c:v>
                </c:pt>
                <c:pt idx="1">
                  <c:v>0</c:v>
                </c:pt>
                <c:pt idx="2">
                  <c:v>0</c:v>
                </c:pt>
                <c:pt idx="3">
                  <c:v>0</c:v>
                </c:pt>
                <c:pt idx="4">
                  <c:v>0</c:v>
                </c:pt>
                <c:pt idx="5">
                  <c:v>1.5582E-2</c:v>
                </c:pt>
                <c:pt idx="6">
                  <c:v>1.5651000000000002E-2</c:v>
                </c:pt>
                <c:pt idx="7">
                  <c:v>0</c:v>
                </c:pt>
                <c:pt idx="8">
                  <c:v>1.5626000000000001E-2</c:v>
                </c:pt>
                <c:pt idx="9">
                  <c:v>1.5653E-2</c:v>
                </c:pt>
                <c:pt idx="10">
                  <c:v>1.5597E-2</c:v>
                </c:pt>
                <c:pt idx="11">
                  <c:v>0</c:v>
                </c:pt>
                <c:pt idx="12">
                  <c:v>3.1220999999999999E-2</c:v>
                </c:pt>
                <c:pt idx="13">
                  <c:v>0</c:v>
                </c:pt>
                <c:pt idx="14">
                  <c:v>0</c:v>
                </c:pt>
                <c:pt idx="15">
                  <c:v>3.1279000000000001E-2</c:v>
                </c:pt>
                <c:pt idx="16">
                  <c:v>3.125E-2</c:v>
                </c:pt>
                <c:pt idx="17">
                  <c:v>0</c:v>
                </c:pt>
                <c:pt idx="18">
                  <c:v>1.5625E-2</c:v>
                </c:pt>
                <c:pt idx="19">
                  <c:v>6.2561000000000005E-2</c:v>
                </c:pt>
              </c:numCache>
            </c:numRef>
          </c:val>
          <c:smooth val="0"/>
          <c:extLst>
            <c:ext xmlns:c16="http://schemas.microsoft.com/office/drawing/2014/chart" uri="{C3380CC4-5D6E-409C-BE32-E72D297353CC}">
              <c16:uniqueId val="{00000001-EE64-4C10-A796-F6A2CC626811}"/>
            </c:ext>
          </c:extLst>
        </c:ser>
        <c:ser>
          <c:idx val="2"/>
          <c:order val="2"/>
          <c:tx>
            <c:strRef>
              <c:f>Dados!$B$41</c:f>
              <c:strCache>
                <c:ptCount val="1"/>
                <c:pt idx="0">
                  <c:v>heuristic3</c:v>
                </c:pt>
              </c:strCache>
            </c:strRef>
          </c:tx>
          <c:spPr>
            <a:ln w="28575" cap="rnd">
              <a:solidFill>
                <a:schemeClr val="accent1">
                  <a:tint val="65000"/>
                </a:schemeClr>
              </a:solidFill>
              <a:round/>
            </a:ln>
            <a:effectLst/>
          </c:spPr>
          <c:marker>
            <c:symbol val="none"/>
          </c:marker>
          <c:cat>
            <c:strRef>
              <c:f>Dados!$C$38:$V$38</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Dados!$C$41:$V$41</c:f>
              <c:numCache>
                <c:formatCode>General</c:formatCode>
                <c:ptCount val="20"/>
                <c:pt idx="0">
                  <c:v>0</c:v>
                </c:pt>
                <c:pt idx="1">
                  <c:v>0</c:v>
                </c:pt>
                <c:pt idx="2">
                  <c:v>0</c:v>
                </c:pt>
                <c:pt idx="3">
                  <c:v>0</c:v>
                </c:pt>
                <c:pt idx="4">
                  <c:v>1.5646E-2</c:v>
                </c:pt>
                <c:pt idx="5">
                  <c:v>0</c:v>
                </c:pt>
                <c:pt idx="6">
                  <c:v>0</c:v>
                </c:pt>
                <c:pt idx="7">
                  <c:v>1.5671999999999998E-2</c:v>
                </c:pt>
                <c:pt idx="8">
                  <c:v>0</c:v>
                </c:pt>
                <c:pt idx="9">
                  <c:v>1.5613999999999999E-2</c:v>
                </c:pt>
                <c:pt idx="10">
                  <c:v>1.5602E-2</c:v>
                </c:pt>
                <c:pt idx="11">
                  <c:v>0</c:v>
                </c:pt>
                <c:pt idx="12">
                  <c:v>1.5591000000000001E-2</c:v>
                </c:pt>
                <c:pt idx="13">
                  <c:v>0</c:v>
                </c:pt>
                <c:pt idx="14">
                  <c:v>3.1271E-2</c:v>
                </c:pt>
                <c:pt idx="15">
                  <c:v>1.5625E-2</c:v>
                </c:pt>
                <c:pt idx="16">
                  <c:v>1.5624000000000001E-2</c:v>
                </c:pt>
                <c:pt idx="17">
                  <c:v>0</c:v>
                </c:pt>
                <c:pt idx="18">
                  <c:v>3.125E-2</c:v>
                </c:pt>
                <c:pt idx="19">
                  <c:v>0</c:v>
                </c:pt>
              </c:numCache>
            </c:numRef>
          </c:val>
          <c:smooth val="0"/>
          <c:extLst>
            <c:ext xmlns:c16="http://schemas.microsoft.com/office/drawing/2014/chart" uri="{C3380CC4-5D6E-409C-BE32-E72D297353CC}">
              <c16:uniqueId val="{00000002-EE64-4C10-A796-F6A2CC626811}"/>
            </c:ext>
          </c:extLst>
        </c:ser>
        <c:dLbls>
          <c:showLegendKey val="0"/>
          <c:showVal val="0"/>
          <c:showCatName val="0"/>
          <c:showSerName val="0"/>
          <c:showPercent val="0"/>
          <c:showBubbleSize val="0"/>
        </c:dLbls>
        <c:smooth val="0"/>
        <c:axId val="248963640"/>
        <c:axId val="248970040"/>
      </c:lineChart>
      <c:catAx>
        <c:axId val="248963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70040"/>
        <c:crosses val="autoZero"/>
        <c:auto val="1"/>
        <c:lblAlgn val="ctr"/>
        <c:lblOffset val="100"/>
        <c:noMultiLvlLbl val="0"/>
      </c:catAx>
      <c:valAx>
        <c:axId val="2489700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a:t>
                </a:r>
                <a:r>
                  <a:rPr lang="pt-PT" baseline="0"/>
                  <a:t> (s)</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6364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sz="1400" b="0" i="0" u="none" strike="noStrike" baseline="0">
                <a:effectLst/>
              </a:rPr>
              <a:t>Nós expandidos por cada heurística Greedy</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Dados!$B$51</c:f>
              <c:strCache>
                <c:ptCount val="1"/>
                <c:pt idx="0">
                  <c:v>heuristic1</c:v>
                </c:pt>
              </c:strCache>
            </c:strRef>
          </c:tx>
          <c:spPr>
            <a:ln w="28575" cap="rnd">
              <a:solidFill>
                <a:schemeClr val="accent1">
                  <a:shade val="65000"/>
                </a:schemeClr>
              </a:solidFill>
              <a:round/>
            </a:ln>
            <a:effectLst/>
          </c:spPr>
          <c:marker>
            <c:symbol val="none"/>
          </c:marker>
          <c:cat>
            <c:strRef>
              <c:f>Dados!$C$50:$V$50</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Dados!$C$51:$V$51</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0-100A-47B1-8280-5D59D5493246}"/>
            </c:ext>
          </c:extLst>
        </c:ser>
        <c:ser>
          <c:idx val="1"/>
          <c:order val="1"/>
          <c:tx>
            <c:strRef>
              <c:f>Dados!$B$52</c:f>
              <c:strCache>
                <c:ptCount val="1"/>
                <c:pt idx="0">
                  <c:v>heuristic2</c:v>
                </c:pt>
              </c:strCache>
            </c:strRef>
          </c:tx>
          <c:spPr>
            <a:ln w="28575" cap="rnd">
              <a:solidFill>
                <a:schemeClr val="accent1"/>
              </a:solidFill>
              <a:round/>
            </a:ln>
            <a:effectLst/>
          </c:spPr>
          <c:marker>
            <c:symbol val="none"/>
          </c:marker>
          <c:cat>
            <c:strRef>
              <c:f>Dados!$C$50:$V$50</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Dados!$C$52:$V$52</c:f>
              <c:numCache>
                <c:formatCode>General</c:formatCode>
                <c:ptCount val="20"/>
                <c:pt idx="0">
                  <c:v>3</c:v>
                </c:pt>
                <c:pt idx="1">
                  <c:v>3</c:v>
                </c:pt>
                <c:pt idx="2">
                  <c:v>6</c:v>
                </c:pt>
                <c:pt idx="3">
                  <c:v>23</c:v>
                </c:pt>
                <c:pt idx="4">
                  <c:v>50</c:v>
                </c:pt>
                <c:pt idx="5">
                  <c:v>24</c:v>
                </c:pt>
                <c:pt idx="6">
                  <c:v>31</c:v>
                </c:pt>
                <c:pt idx="7">
                  <c:v>43</c:v>
                </c:pt>
                <c:pt idx="8">
                  <c:v>31</c:v>
                </c:pt>
                <c:pt idx="9">
                  <c:v>68</c:v>
                </c:pt>
                <c:pt idx="10">
                  <c:v>78</c:v>
                </c:pt>
                <c:pt idx="11">
                  <c:v>49</c:v>
                </c:pt>
                <c:pt idx="12">
                  <c:v>63</c:v>
                </c:pt>
                <c:pt idx="13">
                  <c:v>24</c:v>
                </c:pt>
                <c:pt idx="14">
                  <c:v>21</c:v>
                </c:pt>
                <c:pt idx="15">
                  <c:v>97</c:v>
                </c:pt>
                <c:pt idx="16">
                  <c:v>75</c:v>
                </c:pt>
                <c:pt idx="17">
                  <c:v>73</c:v>
                </c:pt>
                <c:pt idx="18">
                  <c:v>61</c:v>
                </c:pt>
                <c:pt idx="19">
                  <c:v>155</c:v>
                </c:pt>
              </c:numCache>
            </c:numRef>
          </c:val>
          <c:smooth val="0"/>
          <c:extLst>
            <c:ext xmlns:c16="http://schemas.microsoft.com/office/drawing/2014/chart" uri="{C3380CC4-5D6E-409C-BE32-E72D297353CC}">
              <c16:uniqueId val="{00000001-100A-47B1-8280-5D59D5493246}"/>
            </c:ext>
          </c:extLst>
        </c:ser>
        <c:ser>
          <c:idx val="2"/>
          <c:order val="2"/>
          <c:tx>
            <c:strRef>
              <c:f>Dados!$B$53</c:f>
              <c:strCache>
                <c:ptCount val="1"/>
                <c:pt idx="0">
                  <c:v>heuristic3</c:v>
                </c:pt>
              </c:strCache>
            </c:strRef>
          </c:tx>
          <c:spPr>
            <a:ln w="28575" cap="rnd">
              <a:solidFill>
                <a:schemeClr val="accent1">
                  <a:tint val="65000"/>
                </a:schemeClr>
              </a:solidFill>
              <a:round/>
            </a:ln>
            <a:effectLst/>
          </c:spPr>
          <c:marker>
            <c:symbol val="none"/>
          </c:marker>
          <c:cat>
            <c:strRef>
              <c:f>Dados!$C$50:$V$50</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Dados!$C$53:$V$53</c:f>
              <c:numCache>
                <c:formatCode>General</c:formatCode>
                <c:ptCount val="20"/>
                <c:pt idx="0">
                  <c:v>2</c:v>
                </c:pt>
                <c:pt idx="1">
                  <c:v>3</c:v>
                </c:pt>
                <c:pt idx="2">
                  <c:v>3</c:v>
                </c:pt>
                <c:pt idx="3">
                  <c:v>14</c:v>
                </c:pt>
                <c:pt idx="4">
                  <c:v>56</c:v>
                </c:pt>
                <c:pt idx="5">
                  <c:v>24</c:v>
                </c:pt>
                <c:pt idx="6">
                  <c:v>12</c:v>
                </c:pt>
                <c:pt idx="7">
                  <c:v>21</c:v>
                </c:pt>
                <c:pt idx="8">
                  <c:v>38</c:v>
                </c:pt>
                <c:pt idx="9">
                  <c:v>24</c:v>
                </c:pt>
                <c:pt idx="10">
                  <c:v>62</c:v>
                </c:pt>
                <c:pt idx="11">
                  <c:v>36</c:v>
                </c:pt>
                <c:pt idx="12">
                  <c:v>48</c:v>
                </c:pt>
                <c:pt idx="13">
                  <c:v>16</c:v>
                </c:pt>
                <c:pt idx="14">
                  <c:v>17</c:v>
                </c:pt>
                <c:pt idx="15">
                  <c:v>26</c:v>
                </c:pt>
                <c:pt idx="16">
                  <c:v>66</c:v>
                </c:pt>
                <c:pt idx="17">
                  <c:v>66</c:v>
                </c:pt>
                <c:pt idx="18">
                  <c:v>45</c:v>
                </c:pt>
                <c:pt idx="19">
                  <c:v>38</c:v>
                </c:pt>
              </c:numCache>
            </c:numRef>
          </c:val>
          <c:smooth val="0"/>
          <c:extLst>
            <c:ext xmlns:c16="http://schemas.microsoft.com/office/drawing/2014/chart" uri="{C3380CC4-5D6E-409C-BE32-E72D297353CC}">
              <c16:uniqueId val="{00000002-100A-47B1-8280-5D59D5493246}"/>
            </c:ext>
          </c:extLst>
        </c:ser>
        <c:dLbls>
          <c:showLegendKey val="0"/>
          <c:showVal val="0"/>
          <c:showCatName val="0"/>
          <c:showSerName val="0"/>
          <c:showPercent val="0"/>
          <c:showBubbleSize val="0"/>
        </c:dLbls>
        <c:smooth val="0"/>
        <c:axId val="452564984"/>
        <c:axId val="452565304"/>
      </c:lineChart>
      <c:catAx>
        <c:axId val="452564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65304"/>
        <c:crosses val="autoZero"/>
        <c:auto val="1"/>
        <c:lblAlgn val="ctr"/>
        <c:lblOffset val="100"/>
        <c:noMultiLvlLbl val="0"/>
      </c:catAx>
      <c:valAx>
        <c:axId val="452565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 expandidos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649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Tamanho</a:t>
            </a:r>
            <a:r>
              <a:rPr lang="pt-PT" baseline="0"/>
              <a:t> do caminho obtido por cada heurística Greedy</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Dados!$B$63</c:f>
              <c:strCache>
                <c:ptCount val="1"/>
                <c:pt idx="0">
                  <c:v>heuristic1</c:v>
                </c:pt>
              </c:strCache>
            </c:strRef>
          </c:tx>
          <c:spPr>
            <a:ln w="28575" cap="rnd">
              <a:solidFill>
                <a:schemeClr val="accent1">
                  <a:shade val="65000"/>
                </a:schemeClr>
              </a:solidFill>
              <a:round/>
            </a:ln>
            <a:effectLst/>
          </c:spPr>
          <c:marker>
            <c:symbol val="none"/>
          </c:marker>
          <c:cat>
            <c:strRef>
              <c:f>Dados!$C$62:$V$62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Dados!$C$63:$V$63</c:f>
              <c:numCache>
                <c:formatCode>General</c:formatCode>
                <c:ptCount val="20"/>
                <c:pt idx="0">
                  <c:v>2</c:v>
                </c:pt>
                <c:pt idx="1">
                  <c:v>3</c:v>
                </c:pt>
                <c:pt idx="2">
                  <c:v>6</c:v>
                </c:pt>
                <c:pt idx="3">
                  <c:v>4</c:v>
                </c:pt>
                <c:pt idx="4">
                  <c:v>6</c:v>
                </c:pt>
                <c:pt idx="5">
                  <c:v>9</c:v>
                </c:pt>
                <c:pt idx="6">
                  <c:v>8</c:v>
                </c:pt>
                <c:pt idx="7">
                  <c:v>8</c:v>
                </c:pt>
                <c:pt idx="8">
                  <c:v>8</c:v>
                </c:pt>
                <c:pt idx="9">
                  <c:v>9</c:v>
                </c:pt>
                <c:pt idx="10">
                  <c:v>11</c:v>
                </c:pt>
                <c:pt idx="11">
                  <c:v>11</c:v>
                </c:pt>
                <c:pt idx="12">
                  <c:v>11</c:v>
                </c:pt>
                <c:pt idx="13">
                  <c:v>11</c:v>
                </c:pt>
                <c:pt idx="14">
                  <c:v>11</c:v>
                </c:pt>
                <c:pt idx="15">
                  <c:v>12</c:v>
                </c:pt>
                <c:pt idx="16">
                  <c:v>15</c:v>
                </c:pt>
                <c:pt idx="17">
                  <c:v>15</c:v>
                </c:pt>
                <c:pt idx="18">
                  <c:v>14</c:v>
                </c:pt>
                <c:pt idx="19">
                  <c:v>14</c:v>
                </c:pt>
              </c:numCache>
            </c:numRef>
          </c:val>
          <c:smooth val="0"/>
          <c:extLst>
            <c:ext xmlns:c16="http://schemas.microsoft.com/office/drawing/2014/chart" uri="{C3380CC4-5D6E-409C-BE32-E72D297353CC}">
              <c16:uniqueId val="{00000000-F4A8-47C4-B9EC-D398D5428BBF}"/>
            </c:ext>
          </c:extLst>
        </c:ser>
        <c:ser>
          <c:idx val="1"/>
          <c:order val="1"/>
          <c:tx>
            <c:strRef>
              <c:f>Dados!$B$64</c:f>
              <c:strCache>
                <c:ptCount val="1"/>
                <c:pt idx="0">
                  <c:v>heuristic2</c:v>
                </c:pt>
              </c:strCache>
            </c:strRef>
          </c:tx>
          <c:spPr>
            <a:ln w="28575" cap="rnd">
              <a:solidFill>
                <a:schemeClr val="accent1"/>
              </a:solidFill>
              <a:round/>
            </a:ln>
            <a:effectLst/>
          </c:spPr>
          <c:marker>
            <c:symbol val="none"/>
          </c:marker>
          <c:cat>
            <c:strRef>
              <c:f>Dados!$C$62:$V$62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Dados!$C$64:$V$64</c:f>
              <c:numCache>
                <c:formatCode>General</c:formatCode>
                <c:ptCount val="20"/>
                <c:pt idx="0">
                  <c:v>2</c:v>
                </c:pt>
                <c:pt idx="1">
                  <c:v>3</c:v>
                </c:pt>
                <c:pt idx="2">
                  <c:v>3</c:v>
                </c:pt>
                <c:pt idx="3">
                  <c:v>4</c:v>
                </c:pt>
                <c:pt idx="4">
                  <c:v>6</c:v>
                </c:pt>
                <c:pt idx="5">
                  <c:v>9</c:v>
                </c:pt>
                <c:pt idx="6">
                  <c:v>7</c:v>
                </c:pt>
                <c:pt idx="7">
                  <c:v>9</c:v>
                </c:pt>
                <c:pt idx="8">
                  <c:v>8</c:v>
                </c:pt>
                <c:pt idx="9">
                  <c:v>9</c:v>
                </c:pt>
                <c:pt idx="10">
                  <c:v>12</c:v>
                </c:pt>
                <c:pt idx="11">
                  <c:v>10</c:v>
                </c:pt>
                <c:pt idx="12">
                  <c:v>10</c:v>
                </c:pt>
                <c:pt idx="13">
                  <c:v>11</c:v>
                </c:pt>
                <c:pt idx="14">
                  <c:v>11</c:v>
                </c:pt>
                <c:pt idx="15">
                  <c:v>12</c:v>
                </c:pt>
                <c:pt idx="16">
                  <c:v>15</c:v>
                </c:pt>
                <c:pt idx="17">
                  <c:v>13</c:v>
                </c:pt>
                <c:pt idx="18">
                  <c:v>14</c:v>
                </c:pt>
                <c:pt idx="19">
                  <c:v>15</c:v>
                </c:pt>
              </c:numCache>
            </c:numRef>
          </c:val>
          <c:smooth val="0"/>
          <c:extLst>
            <c:ext xmlns:c16="http://schemas.microsoft.com/office/drawing/2014/chart" uri="{C3380CC4-5D6E-409C-BE32-E72D297353CC}">
              <c16:uniqueId val="{00000001-F4A8-47C4-B9EC-D398D5428BBF}"/>
            </c:ext>
          </c:extLst>
        </c:ser>
        <c:ser>
          <c:idx val="2"/>
          <c:order val="2"/>
          <c:tx>
            <c:strRef>
              <c:f>Dados!$B$65</c:f>
              <c:strCache>
                <c:ptCount val="1"/>
                <c:pt idx="0">
                  <c:v>heuristic3</c:v>
                </c:pt>
              </c:strCache>
            </c:strRef>
          </c:tx>
          <c:spPr>
            <a:ln w="28575" cap="rnd">
              <a:solidFill>
                <a:schemeClr val="accent1">
                  <a:tint val="65000"/>
                </a:schemeClr>
              </a:solidFill>
              <a:round/>
            </a:ln>
            <a:effectLst/>
          </c:spPr>
          <c:marker>
            <c:symbol val="none"/>
          </c:marker>
          <c:cat>
            <c:strRef>
              <c:f>Dados!$C$62:$V$62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Dados!$C$65:$V$65</c:f>
              <c:numCache>
                <c:formatCode>General</c:formatCode>
                <c:ptCount val="20"/>
                <c:pt idx="0">
                  <c:v>2</c:v>
                </c:pt>
                <c:pt idx="1">
                  <c:v>3</c:v>
                </c:pt>
                <c:pt idx="2">
                  <c:v>3</c:v>
                </c:pt>
                <c:pt idx="3">
                  <c:v>4</c:v>
                </c:pt>
                <c:pt idx="4">
                  <c:v>6</c:v>
                </c:pt>
                <c:pt idx="5">
                  <c:v>9</c:v>
                </c:pt>
                <c:pt idx="6">
                  <c:v>8</c:v>
                </c:pt>
                <c:pt idx="7">
                  <c:v>9</c:v>
                </c:pt>
                <c:pt idx="8">
                  <c:v>8</c:v>
                </c:pt>
                <c:pt idx="9">
                  <c:v>9</c:v>
                </c:pt>
                <c:pt idx="10">
                  <c:v>11</c:v>
                </c:pt>
                <c:pt idx="11">
                  <c:v>11</c:v>
                </c:pt>
                <c:pt idx="12">
                  <c:v>11</c:v>
                </c:pt>
                <c:pt idx="13">
                  <c:v>11</c:v>
                </c:pt>
                <c:pt idx="14">
                  <c:v>11</c:v>
                </c:pt>
                <c:pt idx="15">
                  <c:v>15</c:v>
                </c:pt>
                <c:pt idx="16">
                  <c:v>15</c:v>
                </c:pt>
                <c:pt idx="17">
                  <c:v>13</c:v>
                </c:pt>
                <c:pt idx="18">
                  <c:v>14</c:v>
                </c:pt>
                <c:pt idx="19">
                  <c:v>14</c:v>
                </c:pt>
              </c:numCache>
            </c:numRef>
          </c:val>
          <c:smooth val="0"/>
          <c:extLst>
            <c:ext xmlns:c16="http://schemas.microsoft.com/office/drawing/2014/chart" uri="{C3380CC4-5D6E-409C-BE32-E72D297353CC}">
              <c16:uniqueId val="{00000002-F4A8-47C4-B9EC-D398D5428BBF}"/>
            </c:ext>
          </c:extLst>
        </c:ser>
        <c:dLbls>
          <c:showLegendKey val="0"/>
          <c:showVal val="0"/>
          <c:showCatName val="0"/>
          <c:showSerName val="0"/>
          <c:showPercent val="0"/>
          <c:showBubbleSize val="0"/>
        </c:dLbls>
        <c:smooth val="0"/>
        <c:axId val="476652680"/>
        <c:axId val="476653960"/>
      </c:lineChart>
      <c:catAx>
        <c:axId val="476652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653960"/>
        <c:crosses val="autoZero"/>
        <c:auto val="1"/>
        <c:lblAlgn val="ctr"/>
        <c:lblOffset val="100"/>
        <c:noMultiLvlLbl val="0"/>
      </c:catAx>
      <c:valAx>
        <c:axId val="4766539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Tamanho</a:t>
                </a:r>
                <a:r>
                  <a:rPr lang="pt-PT" baseline="0"/>
                  <a:t> do caminho</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6526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baseline="0"/>
              <a:t>Tempo consumido por cada heurísticas 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Dados!$B$33</c:f>
              <c:strCache>
                <c:ptCount val="1"/>
                <c:pt idx="0">
                  <c:v>heuristic1 + depth</c:v>
                </c:pt>
              </c:strCache>
            </c:strRef>
          </c:tx>
          <c:spPr>
            <a:ln w="28575" cap="rnd">
              <a:solidFill>
                <a:schemeClr val="accent1">
                  <a:shade val="65000"/>
                </a:schemeClr>
              </a:solidFill>
              <a:round/>
            </a:ln>
            <a:effectLst/>
          </c:spPr>
          <c:marker>
            <c:symbol val="none"/>
          </c:marker>
          <c:cat>
            <c:strRef>
              <c:f>Dados!$C$32:$V$32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Dados!$C$33:$V$33</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5E97-47B7-9C6C-BB2F912E9442}"/>
            </c:ext>
          </c:extLst>
        </c:ser>
        <c:ser>
          <c:idx val="1"/>
          <c:order val="1"/>
          <c:tx>
            <c:strRef>
              <c:f>Dados!$B$34</c:f>
              <c:strCache>
                <c:ptCount val="1"/>
                <c:pt idx="0">
                  <c:v>heuristic2 + depth</c:v>
                </c:pt>
              </c:strCache>
            </c:strRef>
          </c:tx>
          <c:spPr>
            <a:ln w="28575" cap="rnd">
              <a:solidFill>
                <a:schemeClr val="accent1"/>
              </a:solidFill>
              <a:round/>
            </a:ln>
            <a:effectLst/>
          </c:spPr>
          <c:marker>
            <c:symbol val="none"/>
          </c:marker>
          <c:cat>
            <c:strRef>
              <c:f>Dados!$C$32:$V$32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Dados!$C$34:$V$34</c:f>
              <c:numCache>
                <c:formatCode>General</c:formatCode>
                <c:ptCount val="20"/>
                <c:pt idx="0">
                  <c:v>7.3099999999999999E-4</c:v>
                </c:pt>
                <c:pt idx="1">
                  <c:v>0</c:v>
                </c:pt>
                <c:pt idx="2">
                  <c:v>1.0369999999999999E-3</c:v>
                </c:pt>
                <c:pt idx="3">
                  <c:v>1.238E-3</c:v>
                </c:pt>
                <c:pt idx="4">
                  <c:v>1.374E-3</c:v>
                </c:pt>
                <c:pt idx="5">
                  <c:v>3.555E-3</c:v>
                </c:pt>
                <c:pt idx="6">
                  <c:v>1.7279999999999999E-3</c:v>
                </c:pt>
                <c:pt idx="7">
                  <c:v>4.4990000000000004E-3</c:v>
                </c:pt>
                <c:pt idx="8">
                  <c:v>3.3739999999999998E-3</c:v>
                </c:pt>
                <c:pt idx="9">
                  <c:v>6.953E-3</c:v>
                </c:pt>
                <c:pt idx="10">
                  <c:v>1.6542999999999999E-2</c:v>
                </c:pt>
                <c:pt idx="11">
                  <c:v>3.065E-3</c:v>
                </c:pt>
                <c:pt idx="12">
                  <c:v>2.7070000000000002E-3</c:v>
                </c:pt>
                <c:pt idx="13">
                  <c:v>1.0020000000000001E-3</c:v>
                </c:pt>
                <c:pt idx="14">
                  <c:v>0</c:v>
                </c:pt>
                <c:pt idx="15">
                  <c:v>0</c:v>
                </c:pt>
                <c:pt idx="16">
                  <c:v>8.8970000000000004E-3</c:v>
                </c:pt>
                <c:pt idx="17">
                  <c:v>9.2680000000000002E-3</c:v>
                </c:pt>
                <c:pt idx="18">
                  <c:v>1.8393E-2</c:v>
                </c:pt>
                <c:pt idx="19">
                  <c:v>1.5407000000000001E-2</c:v>
                </c:pt>
              </c:numCache>
            </c:numRef>
          </c:val>
          <c:smooth val="0"/>
          <c:extLst>
            <c:ext xmlns:c16="http://schemas.microsoft.com/office/drawing/2014/chart" uri="{C3380CC4-5D6E-409C-BE32-E72D297353CC}">
              <c16:uniqueId val="{00000001-5E97-47B7-9C6C-BB2F912E9442}"/>
            </c:ext>
          </c:extLst>
        </c:ser>
        <c:ser>
          <c:idx val="2"/>
          <c:order val="2"/>
          <c:tx>
            <c:strRef>
              <c:f>Dados!$B$35</c:f>
              <c:strCache>
                <c:ptCount val="1"/>
                <c:pt idx="0">
                  <c:v>heuristic3 + depth</c:v>
                </c:pt>
              </c:strCache>
            </c:strRef>
          </c:tx>
          <c:spPr>
            <a:ln w="28575" cap="rnd">
              <a:solidFill>
                <a:schemeClr val="accent1">
                  <a:tint val="65000"/>
                </a:schemeClr>
              </a:solidFill>
              <a:round/>
            </a:ln>
            <a:effectLst/>
          </c:spPr>
          <c:marker>
            <c:symbol val="none"/>
          </c:marker>
          <c:cat>
            <c:strRef>
              <c:f>Dados!$C$32:$V$32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Dados!$C$35:$V$35</c:f>
              <c:numCache>
                <c:formatCode>General</c:formatCode>
                <c:ptCount val="20"/>
                <c:pt idx="0">
                  <c:v>1.044E-3</c:v>
                </c:pt>
                <c:pt idx="1">
                  <c:v>2.4000000000000001E-4</c:v>
                </c:pt>
                <c:pt idx="2">
                  <c:v>0</c:v>
                </c:pt>
                <c:pt idx="3">
                  <c:v>1.0449999999999999E-3</c:v>
                </c:pt>
                <c:pt idx="4">
                  <c:v>4.071E-3</c:v>
                </c:pt>
                <c:pt idx="5">
                  <c:v>1.2179999999999999E-3</c:v>
                </c:pt>
                <c:pt idx="6">
                  <c:v>1.6720000000000001E-3</c:v>
                </c:pt>
                <c:pt idx="7">
                  <c:v>1.3290000000000001E-3</c:v>
                </c:pt>
                <c:pt idx="8">
                  <c:v>1.97E-3</c:v>
                </c:pt>
                <c:pt idx="9">
                  <c:v>2.96E-3</c:v>
                </c:pt>
                <c:pt idx="10">
                  <c:v>1.6677999999999998E-2</c:v>
                </c:pt>
                <c:pt idx="11">
                  <c:v>3.735E-3</c:v>
                </c:pt>
                <c:pt idx="12">
                  <c:v>1.008E-3</c:v>
                </c:pt>
                <c:pt idx="13">
                  <c:v>0</c:v>
                </c:pt>
                <c:pt idx="14">
                  <c:v>4.6909999999999999E-3</c:v>
                </c:pt>
                <c:pt idx="15">
                  <c:v>1.3799999999999999E-3</c:v>
                </c:pt>
                <c:pt idx="16">
                  <c:v>8.8120000000000004E-3</c:v>
                </c:pt>
                <c:pt idx="17">
                  <c:v>7.0660000000000002E-3</c:v>
                </c:pt>
                <c:pt idx="18">
                  <c:v>4.6470000000000001E-3</c:v>
                </c:pt>
                <c:pt idx="19">
                  <c:v>8.0219999999999996E-3</c:v>
                </c:pt>
              </c:numCache>
            </c:numRef>
          </c:val>
          <c:smooth val="0"/>
          <c:extLst>
            <c:ext xmlns:c16="http://schemas.microsoft.com/office/drawing/2014/chart" uri="{C3380CC4-5D6E-409C-BE32-E72D297353CC}">
              <c16:uniqueId val="{00000002-5E97-47B7-9C6C-BB2F912E9442}"/>
            </c:ext>
          </c:extLst>
        </c:ser>
        <c:dLbls>
          <c:showLegendKey val="0"/>
          <c:showVal val="0"/>
          <c:showCatName val="0"/>
          <c:showSerName val="0"/>
          <c:showPercent val="0"/>
          <c:showBubbleSize val="0"/>
        </c:dLbls>
        <c:smooth val="0"/>
        <c:axId val="528009400"/>
        <c:axId val="528005880"/>
      </c:lineChart>
      <c:catAx>
        <c:axId val="528009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28005880"/>
        <c:crosses val="autoZero"/>
        <c:auto val="1"/>
        <c:lblAlgn val="ctr"/>
        <c:lblOffset val="100"/>
        <c:noMultiLvlLbl val="0"/>
      </c:catAx>
      <c:valAx>
        <c:axId val="5280058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2800940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por cada heurística 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Dados!$B$45</c:f>
              <c:strCache>
                <c:ptCount val="1"/>
                <c:pt idx="0">
                  <c:v>heuristic1 + depth</c:v>
                </c:pt>
              </c:strCache>
            </c:strRef>
          </c:tx>
          <c:spPr>
            <a:ln w="28575" cap="rnd">
              <a:solidFill>
                <a:schemeClr val="accent1">
                  <a:shade val="65000"/>
                </a:schemeClr>
              </a:solidFill>
              <a:round/>
            </a:ln>
            <a:effectLst/>
          </c:spPr>
          <c:marker>
            <c:symbol val="none"/>
          </c:marker>
          <c:cat>
            <c:strRef>
              <c:f>Dados!$C$44:$V$44</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Dados!$C$45:$V$45</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5FDE-4BA3-AB92-5BC36EB2AB12}"/>
            </c:ext>
          </c:extLst>
        </c:ser>
        <c:ser>
          <c:idx val="1"/>
          <c:order val="1"/>
          <c:tx>
            <c:strRef>
              <c:f>Dados!$B$46</c:f>
              <c:strCache>
                <c:ptCount val="1"/>
                <c:pt idx="0">
                  <c:v>heuristic2 + depth</c:v>
                </c:pt>
              </c:strCache>
            </c:strRef>
          </c:tx>
          <c:spPr>
            <a:ln w="28575" cap="rnd">
              <a:solidFill>
                <a:schemeClr val="accent1"/>
              </a:solidFill>
              <a:round/>
            </a:ln>
            <a:effectLst/>
          </c:spPr>
          <c:marker>
            <c:symbol val="none"/>
          </c:marker>
          <c:cat>
            <c:strRef>
              <c:f>Dados!$C$44:$V$44</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Dados!$C$46:$V$46</c:f>
              <c:numCache>
                <c:formatCode>General</c:formatCode>
                <c:ptCount val="20"/>
                <c:pt idx="0">
                  <c:v>3</c:v>
                </c:pt>
                <c:pt idx="1">
                  <c:v>3</c:v>
                </c:pt>
                <c:pt idx="2">
                  <c:v>5</c:v>
                </c:pt>
                <c:pt idx="3">
                  <c:v>14</c:v>
                </c:pt>
                <c:pt idx="4">
                  <c:v>28</c:v>
                </c:pt>
                <c:pt idx="5">
                  <c:v>18</c:v>
                </c:pt>
                <c:pt idx="6">
                  <c:v>22</c:v>
                </c:pt>
                <c:pt idx="7">
                  <c:v>22</c:v>
                </c:pt>
                <c:pt idx="8">
                  <c:v>32</c:v>
                </c:pt>
                <c:pt idx="9">
                  <c:v>41</c:v>
                </c:pt>
                <c:pt idx="10">
                  <c:v>102</c:v>
                </c:pt>
                <c:pt idx="11">
                  <c:v>27</c:v>
                </c:pt>
                <c:pt idx="12">
                  <c:v>29</c:v>
                </c:pt>
                <c:pt idx="13">
                  <c:v>17</c:v>
                </c:pt>
                <c:pt idx="14">
                  <c:v>20</c:v>
                </c:pt>
                <c:pt idx="15">
                  <c:v>36</c:v>
                </c:pt>
                <c:pt idx="16">
                  <c:v>52</c:v>
                </c:pt>
                <c:pt idx="17">
                  <c:v>44</c:v>
                </c:pt>
                <c:pt idx="18">
                  <c:v>55</c:v>
                </c:pt>
                <c:pt idx="19">
                  <c:v>69</c:v>
                </c:pt>
              </c:numCache>
            </c:numRef>
          </c:val>
          <c:smooth val="0"/>
          <c:extLst>
            <c:ext xmlns:c16="http://schemas.microsoft.com/office/drawing/2014/chart" uri="{C3380CC4-5D6E-409C-BE32-E72D297353CC}">
              <c16:uniqueId val="{00000001-5FDE-4BA3-AB92-5BC36EB2AB12}"/>
            </c:ext>
          </c:extLst>
        </c:ser>
        <c:ser>
          <c:idx val="2"/>
          <c:order val="2"/>
          <c:tx>
            <c:strRef>
              <c:f>Dados!$B$47</c:f>
              <c:strCache>
                <c:ptCount val="1"/>
                <c:pt idx="0">
                  <c:v>heuristic3 + depth</c:v>
                </c:pt>
              </c:strCache>
            </c:strRef>
          </c:tx>
          <c:spPr>
            <a:ln w="28575" cap="rnd">
              <a:solidFill>
                <a:schemeClr val="accent1">
                  <a:tint val="65000"/>
                </a:schemeClr>
              </a:solidFill>
              <a:round/>
            </a:ln>
            <a:effectLst/>
          </c:spPr>
          <c:marker>
            <c:symbol val="none"/>
          </c:marker>
          <c:cat>
            <c:strRef>
              <c:f>Dados!$C$44:$V$44</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Dados!$C$47:$V$47</c:f>
              <c:numCache>
                <c:formatCode>General</c:formatCode>
                <c:ptCount val="20"/>
                <c:pt idx="0">
                  <c:v>2</c:v>
                </c:pt>
                <c:pt idx="1">
                  <c:v>3</c:v>
                </c:pt>
                <c:pt idx="2">
                  <c:v>3</c:v>
                </c:pt>
                <c:pt idx="3">
                  <c:v>12</c:v>
                </c:pt>
                <c:pt idx="4">
                  <c:v>29</c:v>
                </c:pt>
                <c:pt idx="5">
                  <c:v>19</c:v>
                </c:pt>
                <c:pt idx="6">
                  <c:v>15</c:v>
                </c:pt>
                <c:pt idx="7">
                  <c:v>21</c:v>
                </c:pt>
                <c:pt idx="8">
                  <c:v>18</c:v>
                </c:pt>
                <c:pt idx="9">
                  <c:v>39</c:v>
                </c:pt>
                <c:pt idx="10">
                  <c:v>72</c:v>
                </c:pt>
                <c:pt idx="11">
                  <c:v>27</c:v>
                </c:pt>
                <c:pt idx="12">
                  <c:v>30</c:v>
                </c:pt>
                <c:pt idx="13">
                  <c:v>15</c:v>
                </c:pt>
                <c:pt idx="14">
                  <c:v>17</c:v>
                </c:pt>
                <c:pt idx="15">
                  <c:v>49</c:v>
                </c:pt>
                <c:pt idx="16">
                  <c:v>44</c:v>
                </c:pt>
                <c:pt idx="17">
                  <c:v>45</c:v>
                </c:pt>
                <c:pt idx="18">
                  <c:v>45</c:v>
                </c:pt>
                <c:pt idx="19">
                  <c:v>59</c:v>
                </c:pt>
              </c:numCache>
            </c:numRef>
          </c:val>
          <c:smooth val="0"/>
          <c:extLst>
            <c:ext xmlns:c16="http://schemas.microsoft.com/office/drawing/2014/chart" uri="{C3380CC4-5D6E-409C-BE32-E72D297353CC}">
              <c16:uniqueId val="{00000002-5FDE-4BA3-AB92-5BC36EB2AB12}"/>
            </c:ext>
          </c:extLst>
        </c:ser>
        <c:dLbls>
          <c:showLegendKey val="0"/>
          <c:showVal val="0"/>
          <c:showCatName val="0"/>
          <c:showSerName val="0"/>
          <c:showPercent val="0"/>
          <c:showBubbleSize val="0"/>
        </c:dLbls>
        <c:smooth val="0"/>
        <c:axId val="248956280"/>
        <c:axId val="248956600"/>
      </c:lineChart>
      <c:catAx>
        <c:axId val="248956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56600"/>
        <c:crosses val="autoZero"/>
        <c:auto val="1"/>
        <c:lblAlgn val="ctr"/>
        <c:lblOffset val="100"/>
        <c:noMultiLvlLbl val="0"/>
      </c:catAx>
      <c:valAx>
        <c:axId val="2489566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 expandidos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562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Tamanho</a:t>
            </a:r>
            <a:r>
              <a:rPr lang="pt-PT" baseline="0"/>
              <a:t> do caminho obtido por cada heurística 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Dados!$B$57</c:f>
              <c:strCache>
                <c:ptCount val="1"/>
                <c:pt idx="0">
                  <c:v>heuristic1 + depth</c:v>
                </c:pt>
              </c:strCache>
            </c:strRef>
          </c:tx>
          <c:spPr>
            <a:ln w="28575" cap="rnd">
              <a:solidFill>
                <a:schemeClr val="accent1">
                  <a:shade val="65000"/>
                </a:schemeClr>
              </a:solidFill>
              <a:round/>
            </a:ln>
            <a:effectLst/>
          </c:spPr>
          <c:marker>
            <c:symbol val="none"/>
          </c:marker>
          <c:cat>
            <c:strRef>
              <c:f>Dados!$C$56:$V$56</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Dados!$C$57:$V$57</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0-FA7E-4935-97A9-F12E88AD7A32}"/>
            </c:ext>
          </c:extLst>
        </c:ser>
        <c:ser>
          <c:idx val="1"/>
          <c:order val="1"/>
          <c:tx>
            <c:strRef>
              <c:f>Dados!$B$58</c:f>
              <c:strCache>
                <c:ptCount val="1"/>
                <c:pt idx="0">
                  <c:v>heuristic2 + depth</c:v>
                </c:pt>
              </c:strCache>
            </c:strRef>
          </c:tx>
          <c:spPr>
            <a:ln w="28575" cap="rnd">
              <a:solidFill>
                <a:schemeClr val="accent1"/>
              </a:solidFill>
              <a:round/>
            </a:ln>
            <a:effectLst/>
          </c:spPr>
          <c:marker>
            <c:symbol val="none"/>
          </c:marker>
          <c:cat>
            <c:strRef>
              <c:f>Dados!$C$56:$V$56</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Dados!$C$58:$V$58</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1-FA7E-4935-97A9-F12E88AD7A32}"/>
            </c:ext>
          </c:extLst>
        </c:ser>
        <c:ser>
          <c:idx val="2"/>
          <c:order val="2"/>
          <c:tx>
            <c:strRef>
              <c:f>Dados!$B$59</c:f>
              <c:strCache>
                <c:ptCount val="1"/>
                <c:pt idx="0">
                  <c:v>heuristic3 + depth</c:v>
                </c:pt>
              </c:strCache>
            </c:strRef>
          </c:tx>
          <c:spPr>
            <a:ln w="28575" cap="rnd">
              <a:solidFill>
                <a:schemeClr val="accent1">
                  <a:tint val="65000"/>
                </a:schemeClr>
              </a:solidFill>
              <a:round/>
            </a:ln>
            <a:effectLst/>
          </c:spPr>
          <c:marker>
            <c:symbol val="none"/>
          </c:marker>
          <c:cat>
            <c:strRef>
              <c:f>Dados!$C$56:$V$56</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Dados!$C$59:$V$59</c:f>
              <c:numCache>
                <c:formatCode>General</c:formatCode>
                <c:ptCount val="20"/>
                <c:pt idx="0">
                  <c:v>2</c:v>
                </c:pt>
                <c:pt idx="1">
                  <c:v>3</c:v>
                </c:pt>
                <c:pt idx="2">
                  <c:v>3</c:v>
                </c:pt>
                <c:pt idx="3">
                  <c:v>4</c:v>
                </c:pt>
                <c:pt idx="4">
                  <c:v>6</c:v>
                </c:pt>
                <c:pt idx="5">
                  <c:v>7</c:v>
                </c:pt>
                <c:pt idx="6">
                  <c:v>7</c:v>
                </c:pt>
                <c:pt idx="7">
                  <c:v>8</c:v>
                </c:pt>
                <c:pt idx="8">
                  <c:v>8</c:v>
                </c:pt>
                <c:pt idx="9">
                  <c:v>8</c:v>
                </c:pt>
                <c:pt idx="10">
                  <c:v>11</c:v>
                </c:pt>
                <c:pt idx="11">
                  <c:v>10</c:v>
                </c:pt>
                <c:pt idx="12">
                  <c:v>10</c:v>
                </c:pt>
                <c:pt idx="13">
                  <c:v>11</c:v>
                </c:pt>
                <c:pt idx="14">
                  <c:v>11</c:v>
                </c:pt>
                <c:pt idx="15">
                  <c:v>12</c:v>
                </c:pt>
                <c:pt idx="16">
                  <c:v>15</c:v>
                </c:pt>
                <c:pt idx="17">
                  <c:v>13</c:v>
                </c:pt>
                <c:pt idx="18">
                  <c:v>14</c:v>
                </c:pt>
                <c:pt idx="19">
                  <c:v>14</c:v>
                </c:pt>
              </c:numCache>
            </c:numRef>
          </c:val>
          <c:smooth val="0"/>
          <c:extLst>
            <c:ext xmlns:c16="http://schemas.microsoft.com/office/drawing/2014/chart" uri="{C3380CC4-5D6E-409C-BE32-E72D297353CC}">
              <c16:uniqueId val="{00000002-FA7E-4935-97A9-F12E88AD7A32}"/>
            </c:ext>
          </c:extLst>
        </c:ser>
        <c:dLbls>
          <c:showLegendKey val="0"/>
          <c:showVal val="0"/>
          <c:showCatName val="0"/>
          <c:showSerName val="0"/>
          <c:showPercent val="0"/>
          <c:showBubbleSize val="0"/>
        </c:dLbls>
        <c:smooth val="0"/>
        <c:axId val="452535544"/>
        <c:axId val="452533304"/>
      </c:lineChart>
      <c:catAx>
        <c:axId val="452535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33304"/>
        <c:crosses val="autoZero"/>
        <c:auto val="1"/>
        <c:lblAlgn val="ctr"/>
        <c:lblOffset val="100"/>
        <c:noMultiLvlLbl val="0"/>
      </c:catAx>
      <c:valAx>
        <c:axId val="452533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Tamanho do caminho</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3554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sz="1400" b="0" i="0" kern="1200" spc="0" baseline="0">
                <a:solidFill>
                  <a:srgbClr val="595959"/>
                </a:solidFill>
                <a:effectLst/>
                <a:latin typeface="Calibri" panose="020F0502020204030204" pitchFamily="34" charset="0"/>
              </a:rPr>
              <a:t>Tempo consumido por cada algoritmo para resolver cada nível (s/ iterative deepening)</a:t>
            </a:r>
            <a:endParaRPr lang="pt-PT">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444A-4035-9037-6E2B37ED34CC}"/>
            </c:ext>
          </c:extLst>
        </c:ser>
        <c:ser>
          <c:idx val="1"/>
          <c:order val="1"/>
          <c:tx>
            <c:strRef>
              <c:f>Dados!$B$5</c:f>
              <c:strCache>
                <c:ptCount val="1"/>
                <c:pt idx="0">
                  <c:v>BFS</c:v>
                </c:pt>
              </c:strCache>
            </c:strRef>
          </c:tx>
          <c:spPr>
            <a:ln w="28575" cap="rnd">
              <a:solidFill>
                <a:schemeClr val="accent1">
                  <a:shade val="7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1-444A-4035-9037-6E2B37ED34CC}"/>
            </c:ext>
          </c:extLst>
        </c:ser>
        <c:ser>
          <c:idx val="2"/>
          <c:order val="2"/>
          <c:tx>
            <c:strRef>
              <c:f>Dados!$B$6</c:f>
              <c:strCache>
                <c:ptCount val="1"/>
                <c:pt idx="0">
                  <c:v>DFS</c:v>
                </c:pt>
              </c:strCache>
            </c:strRef>
          </c:tx>
          <c:spPr>
            <a:ln w="28575" cap="rnd">
              <a:solidFill>
                <a:schemeClr val="accent1">
                  <a:shade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2-444A-4035-9037-6E2B37ED34CC}"/>
            </c:ext>
          </c:extLst>
        </c:ser>
        <c:ser>
          <c:idx val="3"/>
          <c:order val="3"/>
          <c:tx>
            <c:strRef>
              <c:f>Dados!$B$7</c:f>
              <c:strCache>
                <c:ptCount val="1"/>
                <c:pt idx="0">
                  <c:v>Greedy</c:v>
                </c:pt>
              </c:strCache>
            </c:strRef>
          </c:tx>
          <c:spPr>
            <a:ln w="28575" cap="rnd">
              <a:solidFill>
                <a:schemeClr val="accent1">
                  <a:tint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3-444A-4035-9037-6E2B37ED34CC}"/>
            </c:ext>
          </c:extLst>
        </c:ser>
        <c:ser>
          <c:idx val="5"/>
          <c:order val="5"/>
          <c:tx>
            <c:strRef>
              <c:f>Dados!$B$9</c:f>
              <c:strCache>
                <c:ptCount val="1"/>
                <c:pt idx="0">
                  <c:v>Uniform Cost</c:v>
                </c:pt>
              </c:strCache>
            </c:strRef>
          </c:tx>
          <c:spPr>
            <a:ln w="28575" cap="rnd">
              <a:solidFill>
                <a:schemeClr val="accent1">
                  <a:tint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Dados!$C$9:$V$9</c:f>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c:ext xmlns:c16="http://schemas.microsoft.com/office/drawing/2014/chart" uri="{C3380CC4-5D6E-409C-BE32-E72D297353CC}">
              <c16:uniqueId val="{00000004-444A-4035-9037-6E2B37ED34CC}"/>
            </c:ext>
          </c:extLst>
        </c:ser>
        <c:dLbls>
          <c:showLegendKey val="0"/>
          <c:showVal val="0"/>
          <c:showCatName val="0"/>
          <c:showSerName val="0"/>
          <c:showPercent val="0"/>
          <c:showBubbleSize val="0"/>
        </c:dLbls>
        <c:smooth val="0"/>
        <c:axId val="576068176"/>
        <c:axId val="576068816"/>
        <c:extLst>
          <c:ext xmlns:c15="http://schemas.microsoft.com/office/drawing/2012/chart" uri="{02D57815-91ED-43cb-92C2-25804820EDAC}">
            <c15:filteredLineSeries>
              <c15:ser>
                <c:idx val="4"/>
                <c:order val="4"/>
                <c:tx>
                  <c:strRef>
                    <c:extLst>
                      <c:ex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c:ext xmlns:c16="http://schemas.microsoft.com/office/drawing/2014/chart" uri="{C3380CC4-5D6E-409C-BE32-E72D297353CC}">
                    <c16:uniqueId val="{00000005-444A-4035-9037-6E2B37ED34CC}"/>
                  </c:ext>
                </c:extLst>
              </c15:ser>
            </c15:filteredLineSeries>
          </c:ext>
        </c:extLst>
      </c:lineChart>
      <c:catAx>
        <c:axId val="576068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816"/>
        <c:crosses val="autoZero"/>
        <c:auto val="1"/>
        <c:lblAlgn val="ctr"/>
        <c:lblOffset val="100"/>
        <c:noMultiLvlLbl val="0"/>
      </c:catAx>
      <c:valAx>
        <c:axId val="576068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176"/>
        <c:crosses val="autoZero"/>
        <c:crossBetween val="between"/>
        <c:majorUnit val="5.000000000000001E-2"/>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withinLinear" id="14">
  <a:schemeClr val="accent1"/>
</cs:colorStyle>
</file>

<file path=ppt/charts/colors12.xml><?xml version="1.0" encoding="utf-8"?>
<cs:colorStyle xmlns:cs="http://schemas.microsoft.com/office/drawing/2012/chartStyle" xmlns:a="http://schemas.openxmlformats.org/drawingml/2006/main" meth="withinLinear" id="14">
  <a:schemeClr val="accent1"/>
</cs:colorStyle>
</file>

<file path=ppt/charts/colors13.xml><?xml version="1.0" encoding="utf-8"?>
<cs:colorStyle xmlns:cs="http://schemas.microsoft.com/office/drawing/2012/chartStyle" xmlns:a="http://schemas.openxmlformats.org/drawingml/2006/main" meth="withinLinear" id="14">
  <a:schemeClr val="accent1"/>
</cs:colorStyle>
</file>

<file path=ppt/charts/colors14.xml><?xml version="1.0" encoding="utf-8"?>
<cs:colorStyle xmlns:cs="http://schemas.microsoft.com/office/drawing/2012/chartStyle" xmlns:a="http://schemas.openxmlformats.org/drawingml/2006/main" meth="withinLinear" id="14">
  <a:schemeClr val="accent1"/>
</cs:colorStyle>
</file>

<file path=ppt/charts/colors15.xml><?xml version="1.0" encoding="utf-8"?>
<cs:colorStyle xmlns:cs="http://schemas.microsoft.com/office/drawing/2012/chartStyle" xmlns:a="http://schemas.openxmlformats.org/drawingml/2006/main" meth="withinLinear" id="14">
  <a:schemeClr val="accent1"/>
</cs:colorStyle>
</file>

<file path=ppt/charts/colors16.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294F6-B623-4C0C-8B0A-DE37EB53E815}" type="datetimeFigureOut">
              <a:rPr lang="pt-PT" smtClean="0"/>
              <a:t>03/04/2021</a:t>
            </a:fld>
            <a:endParaRPr lang="pt-PT"/>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E88E1-E8DF-46B1-887B-DC41C5AA562A}" type="slidenum">
              <a:rPr lang="pt-PT" smtClean="0"/>
              <a:t>‹#›</a:t>
            </a:fld>
            <a:endParaRPr lang="pt-PT"/>
          </a:p>
        </p:txBody>
      </p:sp>
    </p:spTree>
    <p:extLst>
      <p:ext uri="{BB962C8B-B14F-4D97-AF65-F5344CB8AC3E}">
        <p14:creationId xmlns:p14="http://schemas.microsoft.com/office/powerpoint/2010/main" val="3952923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a:t>https://ai.stackexchange.com/questions/8902/what-are-the-differences-between-a-and-greedy-best-first-search</a:t>
            </a:r>
          </a:p>
        </p:txBody>
      </p:sp>
      <p:sp>
        <p:nvSpPr>
          <p:cNvPr id="4" name="Marcador de Posição do Número do Diapositivo 3"/>
          <p:cNvSpPr>
            <a:spLocks noGrp="1"/>
          </p:cNvSpPr>
          <p:nvPr>
            <p:ph type="sldNum" sz="quarter" idx="5"/>
          </p:nvPr>
        </p:nvSpPr>
        <p:spPr/>
        <p:txBody>
          <a:bodyPr/>
          <a:lstStyle/>
          <a:p>
            <a:fld id="{A22E88E1-E8DF-46B1-887B-DC41C5AA562A}" type="slidenum">
              <a:rPr lang="pt-PT" smtClean="0"/>
              <a:t>8</a:t>
            </a:fld>
            <a:endParaRPr lang="pt-PT"/>
          </a:p>
        </p:txBody>
      </p:sp>
    </p:spTree>
    <p:extLst>
      <p:ext uri="{BB962C8B-B14F-4D97-AF65-F5344CB8AC3E}">
        <p14:creationId xmlns:p14="http://schemas.microsoft.com/office/powerpoint/2010/main" val="937109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t-PT"/>
              <a:t>Clique para editar o estilo de título do Modelo Global</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PT"/>
              <a:t>Clique para editar o estilo de subtítulo do Modelo Global</a:t>
            </a:r>
            <a:endParaRPr lang="en-US" dirty="0"/>
          </a:p>
        </p:txBody>
      </p:sp>
      <p:sp>
        <p:nvSpPr>
          <p:cNvPr id="4" name="Date Placeholder 3"/>
          <p:cNvSpPr>
            <a:spLocks noGrp="1"/>
          </p:cNvSpPr>
          <p:nvPr>
            <p:ph type="dt" sz="half" idx="10"/>
          </p:nvPr>
        </p:nvSpPr>
        <p:spPr/>
        <p:txBody>
          <a:bodyPr/>
          <a:lstStyle/>
          <a:p>
            <a:fld id="{73127B9F-1CEF-4C20-BF03-D17360EE4279}"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7899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9C2AA84B-6463-48D6-9640-AA8D8EC0676F}"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34137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e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pt-PT"/>
              <a:t>Clique para editar o estilo de título do Modelo Global</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17AEE62D-9B0A-477D-B3AC-2619EA412BF5}"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5476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Content Placeholder 2"/>
          <p:cNvSpPr>
            <a:spLocks noGrp="1"/>
          </p:cNvSpPr>
          <p:nvPr>
            <p:ph idx="1"/>
          </p:nvPr>
        </p:nvSpPr>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8861DA35-EAEB-489D-A1AF-9015E3D16DF9}"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4968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cção">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a:t>Clique para editar os estilos do texto de Modelo Global</a:t>
            </a:r>
          </a:p>
        </p:txBody>
      </p:sp>
      <p:sp>
        <p:nvSpPr>
          <p:cNvPr id="4" name="Date Placeholder 3"/>
          <p:cNvSpPr>
            <a:spLocks noGrp="1"/>
          </p:cNvSpPr>
          <p:nvPr>
            <p:ph type="dt" sz="half" idx="10"/>
          </p:nvPr>
        </p:nvSpPr>
        <p:spPr/>
        <p:txBody>
          <a:bodyPr/>
          <a:lstStyle/>
          <a:p>
            <a:fld id="{72C57D42-48FC-4059-8102-DCAA8818E42F}"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094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t-PT"/>
              <a:t>Clique para editar o estilo de título do Modelo Global</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5" name="Date Placeholder 4"/>
          <p:cNvSpPr>
            <a:spLocks noGrp="1"/>
          </p:cNvSpPr>
          <p:nvPr>
            <p:ph type="dt" sz="half" idx="10"/>
          </p:nvPr>
        </p:nvSpPr>
        <p:spPr/>
        <p:txBody>
          <a:bodyPr/>
          <a:lstStyle/>
          <a:p>
            <a:fld id="{E1632BDA-8E0D-4498-8032-34BF76D7B241}" type="datetime1">
              <a:rPr lang="en-US" smtClean="0"/>
              <a:t>4/3/2021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157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4" name="Content Placeholder 3"/>
          <p:cNvSpPr>
            <a:spLocks noGrp="1"/>
          </p:cNvSpPr>
          <p:nvPr>
            <p:ph sz="half" idx="2"/>
          </p:nvPr>
        </p:nvSpPr>
        <p:spPr>
          <a:xfrm>
            <a:off x="1097280" y="2582335"/>
            <a:ext cx="4937760" cy="32867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6" name="Content Placeholder 5"/>
          <p:cNvSpPr>
            <a:spLocks noGrp="1"/>
          </p:cNvSpPr>
          <p:nvPr>
            <p:ph sz="quarter" idx="4"/>
          </p:nvPr>
        </p:nvSpPr>
        <p:spPr>
          <a:xfrm>
            <a:off x="6217920" y="2582334"/>
            <a:ext cx="4937760" cy="32867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7" name="Date Placeholder 6"/>
          <p:cNvSpPr>
            <a:spLocks noGrp="1"/>
          </p:cNvSpPr>
          <p:nvPr>
            <p:ph type="dt" sz="half" idx="10"/>
          </p:nvPr>
        </p:nvSpPr>
        <p:spPr/>
        <p:txBody>
          <a:bodyPr/>
          <a:lstStyle/>
          <a:p>
            <a:fld id="{74260D5A-4A0B-4CED-8D66-4ADB1195BC89}" type="datetime1">
              <a:rPr lang="en-US" smtClean="0"/>
              <a:t>4/3/2021</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0369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Date Placeholder 2"/>
          <p:cNvSpPr>
            <a:spLocks noGrp="1"/>
          </p:cNvSpPr>
          <p:nvPr>
            <p:ph type="dt" sz="half" idx="10"/>
          </p:nvPr>
        </p:nvSpPr>
        <p:spPr/>
        <p:txBody>
          <a:bodyPr/>
          <a:lstStyle/>
          <a:p>
            <a:fld id="{91F6F9B4-FE5D-4101-A65A-2789C0AD46B7}" type="datetime1">
              <a:rPr lang="en-US" smtClean="0"/>
              <a:t>4/3/2021</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6879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80BD065-C9D8-4349-98F7-40EA485F831D}" type="datetime1">
              <a:rPr lang="en-US" smtClean="0"/>
              <a:t>4/3/2021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39191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t-PT"/>
              <a:t>Clique para editar o estilo de título do Modelo Global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A50BE06-1E37-4C09-8CAB-0552D9D0B473}" type="datetime1">
              <a:rPr lang="en-US" smtClean="0"/>
              <a:t>4/3/2021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
              </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692134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pt-PT"/>
              <a:t>Clique para editar o estilo de título do Modelo Global</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PT"/>
              <a:t>Clique no ícone para adicionar uma imagem</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68368B77-A686-46B6-9C66-013E6212C94A}" type="datetime1">
              <a:rPr lang="en-US" smtClean="0"/>
              <a:t>4/3/2021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57456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D9D971-2A51-4AF6-BFC5-14FC66AB3101}" type="datetime1">
              <a:rPr lang="en-US" smtClean="0"/>
              <a:t>4/3/2021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
              </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8507063"/>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inventwithpython.com/pygame/chapter4.html" TargetMode="External"/><Relationship Id="rId2" Type="http://schemas.openxmlformats.org/officeDocument/2006/relationships/hyperlink" Target="https://play.google.com/store/apps/details?id=net.bohush.match.tiles.color.puzzle&amp;hl=pt_PT&amp;gl=U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7.xml"/><Relationship Id="rId4" Type="http://schemas.openxmlformats.org/officeDocument/2006/relationships/chart" Target="../charts/chart5.xml"/></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7.xml"/><Relationship Id="rId4" Type="http://schemas.openxmlformats.org/officeDocument/2006/relationships/chart" Target="../charts/chart8.xml"/></Relationships>
</file>

<file path=ppt/slides/_rels/slide1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2C3BF8-F8CB-4122-8A7C-7EA2651E3B5D}"/>
              </a:ext>
            </a:extLst>
          </p:cNvPr>
          <p:cNvSpPr>
            <a:spLocks noGrp="1"/>
          </p:cNvSpPr>
          <p:nvPr>
            <p:ph type="ctrTitle"/>
          </p:nvPr>
        </p:nvSpPr>
        <p:spPr>
          <a:xfrm>
            <a:off x="3158889" y="2974464"/>
            <a:ext cx="5874220" cy="1160213"/>
          </a:xfrm>
        </p:spPr>
        <p:txBody>
          <a:bodyPr>
            <a:normAutofit fontScale="90000"/>
          </a:bodyPr>
          <a:lstStyle/>
          <a:p>
            <a:r>
              <a:rPr lang="pt-PT" dirty="0"/>
              <a:t>Match </a:t>
            </a:r>
            <a:r>
              <a:rPr lang="pt-PT" dirty="0" err="1"/>
              <a:t>The</a:t>
            </a:r>
            <a:r>
              <a:rPr lang="pt-PT" dirty="0"/>
              <a:t> Tiles</a:t>
            </a:r>
            <a:endParaRPr lang="en-US" dirty="0"/>
          </a:p>
        </p:txBody>
      </p:sp>
      <p:sp>
        <p:nvSpPr>
          <p:cNvPr id="3" name="Subtítulo 2">
            <a:extLst>
              <a:ext uri="{FF2B5EF4-FFF2-40B4-BE49-F238E27FC236}">
                <a16:creationId xmlns:a16="http://schemas.microsoft.com/office/drawing/2014/main" id="{0571C81C-BCC0-4631-B6E6-1F7C5DFDE637}"/>
              </a:ext>
            </a:extLst>
          </p:cNvPr>
          <p:cNvSpPr>
            <a:spLocks noGrp="1"/>
          </p:cNvSpPr>
          <p:nvPr>
            <p:ph type="subTitle" idx="1"/>
          </p:nvPr>
        </p:nvSpPr>
        <p:spPr>
          <a:xfrm>
            <a:off x="4100346" y="2394357"/>
            <a:ext cx="3991306" cy="1160213"/>
          </a:xfrm>
        </p:spPr>
        <p:txBody>
          <a:bodyPr>
            <a:normAutofit/>
          </a:bodyPr>
          <a:lstStyle/>
          <a:p>
            <a:r>
              <a:rPr lang="pt-PT" sz="2400" dirty="0"/>
              <a:t>Inteligência Artificial</a:t>
            </a:r>
            <a:endParaRPr lang="en-US" sz="2400" dirty="0"/>
          </a:p>
        </p:txBody>
      </p:sp>
      <p:sp>
        <p:nvSpPr>
          <p:cNvPr id="4" name="Subtítulo 2">
            <a:extLst>
              <a:ext uri="{FF2B5EF4-FFF2-40B4-BE49-F238E27FC236}">
                <a16:creationId xmlns:a16="http://schemas.microsoft.com/office/drawing/2014/main" id="{7E0E3A61-A5A0-4348-88C6-3D425D24F57F}"/>
              </a:ext>
            </a:extLst>
          </p:cNvPr>
          <p:cNvSpPr txBox="1">
            <a:spLocks/>
          </p:cNvSpPr>
          <p:nvPr/>
        </p:nvSpPr>
        <p:spPr>
          <a:xfrm>
            <a:off x="4251545" y="4387765"/>
            <a:ext cx="3688907" cy="1631940"/>
          </a:xfrm>
          <a:prstGeom prst="rect">
            <a:avLst/>
          </a:prstGeom>
        </p:spPr>
        <p:txBody>
          <a:bodyPr vert="horz" lIns="91440" tIns="0" rIns="91440" bIns="45720" rtlCol="0" anchor="b">
            <a:normAutofit/>
          </a:bodyPr>
          <a:lstStyle>
            <a:lvl1pPr marL="0" indent="0" algn="r"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None/>
              <a:defRPr sz="1800" b="0" kern="1200">
                <a:solidFill>
                  <a:schemeClr val="tx1"/>
                </a:solidFill>
                <a:effectLst/>
                <a:latin typeface="+mn-lt"/>
                <a:ea typeface="+mn-ea"/>
                <a:cs typeface="+mn-cs"/>
              </a:defRPr>
            </a:lvl1pPr>
            <a:lvl2pPr marL="4572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800" kern="1200">
                <a:solidFill>
                  <a:schemeClr val="tx1"/>
                </a:solidFill>
                <a:effectLst/>
                <a:latin typeface="+mn-lt"/>
                <a:ea typeface="+mn-ea"/>
                <a:cs typeface="+mn-cs"/>
              </a:defRPr>
            </a:lvl2pPr>
            <a:lvl3pPr marL="9144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9pPr>
          </a:lstStyle>
          <a:p>
            <a:pPr algn="ctr">
              <a:lnSpc>
                <a:spcPct val="100000"/>
              </a:lnSpc>
            </a:pPr>
            <a:r>
              <a:rPr lang="pt-PT" sz="2000" dirty="0">
                <a:solidFill>
                  <a:schemeClr val="accent1">
                    <a:lumMod val="50000"/>
                  </a:schemeClr>
                </a:solidFill>
              </a:rPr>
              <a:t>Grupo 39   </a:t>
            </a:r>
            <a:endParaRPr lang="en-US" sz="2000" dirty="0">
              <a:solidFill>
                <a:schemeClr val="accent1">
                  <a:lumMod val="50000"/>
                </a:schemeClr>
              </a:solidFill>
            </a:endParaRPr>
          </a:p>
          <a:p>
            <a:pPr algn="ctr">
              <a:lnSpc>
                <a:spcPct val="100000"/>
              </a:lnSpc>
            </a:pPr>
            <a:r>
              <a:rPr lang="pt-PT" sz="2000" dirty="0">
                <a:solidFill>
                  <a:schemeClr val="accent1">
                    <a:lumMod val="50000"/>
                  </a:schemeClr>
                </a:solidFill>
              </a:rPr>
              <a:t>Mariana Ramos – up201806869          Pedro Ferreira – up201806506    Pedro Ponte – up201809694</a:t>
            </a:r>
          </a:p>
        </p:txBody>
      </p:sp>
      <p:sp>
        <p:nvSpPr>
          <p:cNvPr id="5" name="Marcador de Posição do Número do Diapositivo 4">
            <a:extLst>
              <a:ext uri="{FF2B5EF4-FFF2-40B4-BE49-F238E27FC236}">
                <a16:creationId xmlns:a16="http://schemas.microsoft.com/office/drawing/2014/main" id="{E1AE1B5B-5329-446E-B7E4-6299E85631C8}"/>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2514035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D45F5C-25A2-4D33-B472-DE7A41B2BA10}"/>
              </a:ext>
            </a:extLst>
          </p:cNvPr>
          <p:cNvSpPr>
            <a:spLocks noGrp="1"/>
          </p:cNvSpPr>
          <p:nvPr>
            <p:ph type="title"/>
          </p:nvPr>
        </p:nvSpPr>
        <p:spPr/>
        <p:txBody>
          <a:bodyPr/>
          <a:lstStyle/>
          <a:p>
            <a:r>
              <a:rPr lang="pt-PT" b="1" dirty="0"/>
              <a:t>Resultados Experimentais</a:t>
            </a:r>
            <a:endParaRPr lang="en-US" b="1" dirty="0"/>
          </a:p>
        </p:txBody>
      </p:sp>
      <p:sp>
        <p:nvSpPr>
          <p:cNvPr id="3" name="Marcador de Posição de Conteúdo 2">
            <a:extLst>
              <a:ext uri="{FF2B5EF4-FFF2-40B4-BE49-F238E27FC236}">
                <a16:creationId xmlns:a16="http://schemas.microsoft.com/office/drawing/2014/main" id="{87002F8E-C095-4E9D-AA99-3CBD9EF110CB}"/>
              </a:ext>
            </a:extLst>
          </p:cNvPr>
          <p:cNvSpPr>
            <a:spLocks noGrp="1"/>
          </p:cNvSpPr>
          <p:nvPr>
            <p:ph idx="1"/>
          </p:nvPr>
        </p:nvSpPr>
        <p:spPr/>
        <p:txBody>
          <a:bodyPr>
            <a:normAutofit/>
          </a:bodyPr>
          <a:lstStyle/>
          <a:p>
            <a:pPr algn="just">
              <a:lnSpc>
                <a:spcPct val="100000"/>
              </a:lnSpc>
            </a:pPr>
            <a:r>
              <a:rPr lang="pt-PT" sz="1600" dirty="0"/>
              <a:t>Mediram-se os tempos de execução para os 20 primeiros níveis do Match </a:t>
            </a:r>
            <a:r>
              <a:rPr lang="pt-PT" sz="1600" dirty="0" err="1"/>
              <a:t>The</a:t>
            </a:r>
            <a:r>
              <a:rPr lang="pt-PT" sz="1600" dirty="0"/>
              <a:t> Tiles, com os 6 algoritmos implementados (ver anexo III para mais resultados). </a:t>
            </a:r>
            <a:endParaRPr lang="en-US" sz="1600" dirty="0"/>
          </a:p>
        </p:txBody>
      </p:sp>
      <p:graphicFrame>
        <p:nvGraphicFramePr>
          <p:cNvPr id="6" name="Gráfico 5">
            <a:extLst>
              <a:ext uri="{FF2B5EF4-FFF2-40B4-BE49-F238E27FC236}">
                <a16:creationId xmlns:a16="http://schemas.microsoft.com/office/drawing/2014/main" id="{050A735F-C1D3-43C8-A171-442F0AB9C5D3}"/>
              </a:ext>
            </a:extLst>
          </p:cNvPr>
          <p:cNvGraphicFramePr>
            <a:graphicFrameLocks/>
          </p:cNvGraphicFramePr>
          <p:nvPr>
            <p:extLst>
              <p:ext uri="{D42A27DB-BD31-4B8C-83A1-F6EECF244321}">
                <p14:modId xmlns:p14="http://schemas.microsoft.com/office/powerpoint/2010/main" val="4044338382"/>
              </p:ext>
            </p:extLst>
          </p:nvPr>
        </p:nvGraphicFramePr>
        <p:xfrm>
          <a:off x="1036320" y="2604693"/>
          <a:ext cx="5202492" cy="34884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Gráfico 9">
            <a:extLst>
              <a:ext uri="{FF2B5EF4-FFF2-40B4-BE49-F238E27FC236}">
                <a16:creationId xmlns:a16="http://schemas.microsoft.com/office/drawing/2014/main" id="{F81A2AFC-67CF-46B0-9B89-815081BDCD75}"/>
              </a:ext>
            </a:extLst>
          </p:cNvPr>
          <p:cNvGraphicFramePr>
            <a:graphicFrameLocks/>
          </p:cNvGraphicFramePr>
          <p:nvPr>
            <p:extLst>
              <p:ext uri="{D42A27DB-BD31-4B8C-83A1-F6EECF244321}">
                <p14:modId xmlns:p14="http://schemas.microsoft.com/office/powerpoint/2010/main" val="391569775"/>
              </p:ext>
            </p:extLst>
          </p:nvPr>
        </p:nvGraphicFramePr>
        <p:xfrm>
          <a:off x="6456783" y="2604708"/>
          <a:ext cx="5202000" cy="3488400"/>
        </p:xfrm>
        <a:graphic>
          <a:graphicData uri="http://schemas.openxmlformats.org/drawingml/2006/chart">
            <c:chart xmlns:c="http://schemas.openxmlformats.org/drawingml/2006/chart" xmlns:r="http://schemas.openxmlformats.org/officeDocument/2006/relationships" r:id="rId3"/>
          </a:graphicData>
        </a:graphic>
      </p:graphicFrame>
      <p:sp>
        <p:nvSpPr>
          <p:cNvPr id="4" name="Marcador de Posição do Número do Diapositivo 3">
            <a:extLst>
              <a:ext uri="{FF2B5EF4-FFF2-40B4-BE49-F238E27FC236}">
                <a16:creationId xmlns:a16="http://schemas.microsoft.com/office/drawing/2014/main" id="{39FDDD2A-557C-4332-B430-DB71A95CBC8D}"/>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57310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0E3670-EB95-42CF-B59D-0F33D9B3C7DA}"/>
              </a:ext>
            </a:extLst>
          </p:cNvPr>
          <p:cNvSpPr>
            <a:spLocks noGrp="1"/>
          </p:cNvSpPr>
          <p:nvPr>
            <p:ph type="title"/>
          </p:nvPr>
        </p:nvSpPr>
        <p:spPr/>
        <p:txBody>
          <a:bodyPr/>
          <a:lstStyle/>
          <a:p>
            <a:r>
              <a:rPr lang="pt-PT" b="1" dirty="0"/>
              <a:t>Conclusão</a:t>
            </a:r>
            <a:endParaRPr lang="en-US" b="1" dirty="0"/>
          </a:p>
        </p:txBody>
      </p:sp>
      <p:sp>
        <p:nvSpPr>
          <p:cNvPr id="3" name="Marcador de Posição de Conteúdo 2">
            <a:extLst>
              <a:ext uri="{FF2B5EF4-FFF2-40B4-BE49-F238E27FC236}">
                <a16:creationId xmlns:a16="http://schemas.microsoft.com/office/drawing/2014/main" id="{29C72149-885A-4F14-A10C-DC122C91263D}"/>
              </a:ext>
            </a:extLst>
          </p:cNvPr>
          <p:cNvSpPr>
            <a:spLocks noGrp="1"/>
          </p:cNvSpPr>
          <p:nvPr>
            <p:ph idx="1"/>
          </p:nvPr>
        </p:nvSpPr>
        <p:spPr/>
        <p:txBody>
          <a:bodyPr>
            <a:normAutofit/>
          </a:bodyPr>
          <a:lstStyle/>
          <a:p>
            <a:pPr algn="just">
              <a:lnSpc>
                <a:spcPct val="100000"/>
              </a:lnSpc>
            </a:pPr>
            <a:r>
              <a:rPr lang="pt-PT" sz="1600" dirty="0"/>
              <a:t>O projeto desenvolvido foi relevante para a consolidação dos conteúdos lecionados na UC de Inteligência Artificial. </a:t>
            </a:r>
          </a:p>
          <a:p>
            <a:pPr algn="just">
              <a:lnSpc>
                <a:spcPct val="100000"/>
              </a:lnSpc>
            </a:pPr>
            <a:r>
              <a:rPr lang="pt-PT" sz="1600" dirty="0"/>
              <a:t>Concluímos, tal como seria esperado, que os algoritmos de pesquisa informada (</a:t>
            </a:r>
            <a:r>
              <a:rPr lang="pt-PT" sz="1600" dirty="0" err="1"/>
              <a:t>Greedy</a:t>
            </a:r>
            <a:r>
              <a:rPr lang="pt-PT" sz="1600" dirty="0"/>
              <a:t> e A*) são mais eficientes do que os métodos de pesquisa não informada (BFS, DFS, </a:t>
            </a:r>
            <a:r>
              <a:rPr lang="pt-PT" sz="1600" i="1" dirty="0" err="1"/>
              <a:t>Uniform</a:t>
            </a:r>
            <a:r>
              <a:rPr lang="pt-PT" sz="1600" i="1" dirty="0"/>
              <a:t> </a:t>
            </a:r>
            <a:r>
              <a:rPr lang="pt-PT" sz="1600" i="1" dirty="0" err="1"/>
              <a:t>Cost</a:t>
            </a:r>
            <a:r>
              <a:rPr lang="pt-PT" sz="1600" dirty="0"/>
              <a:t>, </a:t>
            </a:r>
            <a:r>
              <a:rPr lang="pt-PT" sz="1600" i="1" dirty="0" err="1"/>
              <a:t>Iterative</a:t>
            </a:r>
            <a:r>
              <a:rPr lang="pt-PT" sz="1600" i="1" dirty="0"/>
              <a:t> </a:t>
            </a:r>
            <a:r>
              <a:rPr lang="pt-PT" sz="1600" i="1" dirty="0" err="1"/>
              <a:t>Deepening</a:t>
            </a:r>
            <a:r>
              <a:rPr lang="pt-PT" sz="1600" dirty="0"/>
              <a:t>). Dentro dos algoritmos de pesquisa informada, concluímos que para os puzzles construídos, o A* se demonstra como mais eficiente. Relativamente ao </a:t>
            </a:r>
            <a:r>
              <a:rPr lang="pt-PT" sz="1600" i="1" dirty="0" err="1"/>
              <a:t>Iterative</a:t>
            </a:r>
            <a:r>
              <a:rPr lang="pt-PT" sz="1600" i="1" dirty="0"/>
              <a:t> </a:t>
            </a:r>
            <a:r>
              <a:rPr lang="pt-PT" sz="1600" i="1" dirty="0" err="1"/>
              <a:t>Deepening</a:t>
            </a:r>
            <a:r>
              <a:rPr lang="pt-PT" sz="1600" dirty="0"/>
              <a:t>, este demonstrou ser o menos eficaz, uma vez que necessita de expandir muitos mais nós do que os restantes para conseguir atingir os mesmos resultados.</a:t>
            </a:r>
          </a:p>
          <a:p>
            <a:pPr algn="just">
              <a:lnSpc>
                <a:spcPct val="100000"/>
              </a:lnSpc>
            </a:pPr>
            <a:r>
              <a:rPr lang="pt-PT" sz="1600" dirty="0"/>
              <a:t>Entendemos também a importância de escolher heurísticas adequadas, sendo que esta foi uma dificuldade com que nos deparamos no desenvolvimento do projeto. Desenvolvemos 3 diferentes heurísticas para podermos comparar os respetivos resultados quando aplicadas aos algoritmos </a:t>
            </a:r>
            <a:r>
              <a:rPr lang="pt-PT" sz="1600" dirty="0" err="1"/>
              <a:t>Greedy</a:t>
            </a:r>
            <a:r>
              <a:rPr lang="pt-PT" sz="1600" dirty="0"/>
              <a:t> e A*, tendo concluído que a </a:t>
            </a:r>
            <a:r>
              <a:rPr lang="pt-PT" sz="1600" i="1" dirty="0"/>
              <a:t>heuristic1</a:t>
            </a:r>
            <a:r>
              <a:rPr lang="pt-PT" sz="1600" dirty="0"/>
              <a:t> é a mais eficaz para ambos os algoritmos. Por outro lado, chegamos também à conclusão que a </a:t>
            </a:r>
            <a:r>
              <a:rPr lang="pt-PT" sz="1600" i="1" dirty="0"/>
              <a:t>heuristic3</a:t>
            </a:r>
            <a:r>
              <a:rPr lang="pt-PT" sz="1600" dirty="0"/>
              <a:t> não é boa, uma vez que quando aplicada ao A*, para alguns níveis, faz com que não se atinja uma solução ótima.  </a:t>
            </a:r>
            <a:endParaRPr lang="en-US" sz="1600" dirty="0"/>
          </a:p>
        </p:txBody>
      </p:sp>
      <p:sp>
        <p:nvSpPr>
          <p:cNvPr id="4" name="Marcador de Posição do Número do Diapositivo 3">
            <a:extLst>
              <a:ext uri="{FF2B5EF4-FFF2-40B4-BE49-F238E27FC236}">
                <a16:creationId xmlns:a16="http://schemas.microsoft.com/office/drawing/2014/main" id="{1435BFEE-2C68-44A4-ABAC-4BAEB54B9300}"/>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1500344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A3486E-5C9A-4077-AE8C-C84BE6D21AC3}"/>
              </a:ext>
            </a:extLst>
          </p:cNvPr>
          <p:cNvSpPr>
            <a:spLocks noGrp="1"/>
          </p:cNvSpPr>
          <p:nvPr>
            <p:ph type="title"/>
          </p:nvPr>
        </p:nvSpPr>
        <p:spPr/>
        <p:txBody>
          <a:bodyPr/>
          <a:lstStyle/>
          <a:p>
            <a:r>
              <a:rPr lang="pt-PT" b="1" dirty="0"/>
              <a:t>Referências</a:t>
            </a:r>
            <a:endParaRPr lang="en-US" b="1" dirty="0"/>
          </a:p>
        </p:txBody>
      </p:sp>
      <p:sp>
        <p:nvSpPr>
          <p:cNvPr id="3" name="Marcador de Posição de Conteúdo 2">
            <a:extLst>
              <a:ext uri="{FF2B5EF4-FFF2-40B4-BE49-F238E27FC236}">
                <a16:creationId xmlns:a16="http://schemas.microsoft.com/office/drawing/2014/main" id="{5C16634D-CC73-4A45-A7C7-B16731FB248F}"/>
              </a:ext>
            </a:extLst>
          </p:cNvPr>
          <p:cNvSpPr>
            <a:spLocks noGrp="1"/>
          </p:cNvSpPr>
          <p:nvPr>
            <p:ph idx="1"/>
          </p:nvPr>
        </p:nvSpPr>
        <p:spPr/>
        <p:txBody>
          <a:bodyPr/>
          <a:lstStyle/>
          <a:p>
            <a:pPr marL="285750" indent="-285750" defTabSz="914400">
              <a:lnSpc>
                <a:spcPct val="100000"/>
              </a:lnSpc>
              <a:spcAft>
                <a:spcPts val="600"/>
              </a:spcAft>
              <a:buClr>
                <a:schemeClr val="accent6"/>
              </a:buClr>
              <a:buSzPct val="90000"/>
              <a:buFont typeface="Wingdings" panose="05000000000000000000" pitchFamily="2" charset="2"/>
              <a:buChar char="§"/>
            </a:pPr>
            <a:r>
              <a:rPr lang="en-US" dirty="0">
                <a:solidFill>
                  <a:schemeClr val="accent1"/>
                </a:solidFill>
                <a:hlinkClick r:id="rId2">
                  <a:extLst>
                    <a:ext uri="{A12FA001-AC4F-418D-AE19-62706E023703}">
                      <ahyp:hlinkClr xmlns:ahyp="http://schemas.microsoft.com/office/drawing/2018/hyperlinkcolor" val="tx"/>
                    </a:ext>
                  </a:extLst>
                </a:hlinkClick>
              </a:rPr>
              <a:t>Link para a </a:t>
            </a:r>
            <a:r>
              <a:rPr lang="en-US" dirty="0" err="1">
                <a:solidFill>
                  <a:schemeClr val="accent1"/>
                </a:solidFill>
                <a:hlinkClick r:id="rId2">
                  <a:extLst>
                    <a:ext uri="{A12FA001-AC4F-418D-AE19-62706E023703}">
                      <ahyp:hlinkClr xmlns:ahyp="http://schemas.microsoft.com/office/drawing/2018/hyperlinkcolor" val="tx"/>
                    </a:ext>
                  </a:extLst>
                </a:hlinkClick>
              </a:rPr>
              <a:t>página</a:t>
            </a:r>
            <a:r>
              <a:rPr lang="en-US" dirty="0">
                <a:solidFill>
                  <a:schemeClr val="accent1"/>
                </a:solidFill>
                <a:hlinkClick r:id="rId2">
                  <a:extLst>
                    <a:ext uri="{A12FA001-AC4F-418D-AE19-62706E023703}">
                      <ahyp:hlinkClr xmlns:ahyp="http://schemas.microsoft.com/office/drawing/2018/hyperlinkcolor" val="tx"/>
                    </a:ext>
                  </a:extLst>
                </a:hlinkClick>
              </a:rPr>
              <a:t> do </a:t>
            </a:r>
            <a:r>
              <a:rPr lang="en-US" dirty="0" err="1">
                <a:solidFill>
                  <a:schemeClr val="accent1"/>
                </a:solidFill>
                <a:hlinkClick r:id="rId2">
                  <a:extLst>
                    <a:ext uri="{A12FA001-AC4F-418D-AE19-62706E023703}">
                      <ahyp:hlinkClr xmlns:ahyp="http://schemas.microsoft.com/office/drawing/2018/hyperlinkcolor" val="tx"/>
                    </a:ext>
                  </a:extLst>
                </a:hlinkClick>
              </a:rPr>
              <a:t>jogo</a:t>
            </a:r>
            <a:r>
              <a:rPr lang="en-US" dirty="0">
                <a:solidFill>
                  <a:schemeClr val="accent1"/>
                </a:solidFill>
                <a:hlinkClick r:id="rId2">
                  <a:extLst>
                    <a:ext uri="{A12FA001-AC4F-418D-AE19-62706E023703}">
                      <ahyp:hlinkClr xmlns:ahyp="http://schemas.microsoft.com/office/drawing/2018/hyperlinkcolor" val="tx"/>
                    </a:ext>
                  </a:extLst>
                </a:hlinkClick>
              </a:rPr>
              <a:t> </a:t>
            </a:r>
            <a:r>
              <a:rPr lang="en-US" dirty="0" err="1">
                <a:solidFill>
                  <a:schemeClr val="accent1"/>
                </a:solidFill>
                <a:hlinkClick r:id="rId2">
                  <a:extLst>
                    <a:ext uri="{A12FA001-AC4F-418D-AE19-62706E023703}">
                      <ahyp:hlinkClr xmlns:ahyp="http://schemas.microsoft.com/office/drawing/2018/hyperlinkcolor" val="tx"/>
                    </a:ext>
                  </a:extLst>
                </a:hlinkClick>
              </a:rPr>
              <a:t>na</a:t>
            </a:r>
            <a:r>
              <a:rPr lang="en-US" dirty="0">
                <a:solidFill>
                  <a:schemeClr val="accent1"/>
                </a:solidFill>
                <a:hlinkClick r:id="rId2">
                  <a:extLst>
                    <a:ext uri="{A12FA001-AC4F-418D-AE19-62706E023703}">
                      <ahyp:hlinkClr xmlns:ahyp="http://schemas.microsoft.com/office/drawing/2018/hyperlinkcolor" val="tx"/>
                    </a:ext>
                  </a:extLst>
                </a:hlinkClick>
              </a:rPr>
              <a:t> Google Play</a:t>
            </a:r>
            <a:r>
              <a:rPr lang="en-US" dirty="0">
                <a:solidFill>
                  <a:schemeClr val="accent1"/>
                </a:solidFill>
              </a:rPr>
              <a:t>;</a:t>
            </a:r>
          </a:p>
          <a:p>
            <a:pPr marL="285750" indent="-285750" defTabSz="914400">
              <a:lnSpc>
                <a:spcPct val="100000"/>
              </a:lnSpc>
              <a:spcAft>
                <a:spcPts val="600"/>
              </a:spcAft>
              <a:buClr>
                <a:schemeClr val="accent6"/>
              </a:buClr>
              <a:buSzPct val="90000"/>
              <a:buFont typeface="Wingdings" panose="05000000000000000000" pitchFamily="2" charset="2"/>
              <a:buChar char="§"/>
            </a:pPr>
            <a:r>
              <a:rPr lang="en-US" dirty="0" err="1">
                <a:solidFill>
                  <a:schemeClr val="accent1"/>
                </a:solidFill>
                <a:hlinkClick r:id="rId3">
                  <a:extLst>
                    <a:ext uri="{A12FA001-AC4F-418D-AE19-62706E023703}">
                      <ahyp:hlinkClr xmlns:ahyp="http://schemas.microsoft.com/office/drawing/2018/hyperlinkcolor" val="tx"/>
                    </a:ext>
                  </a:extLst>
                </a:hlinkClick>
              </a:rPr>
              <a:t>Exemplo</a:t>
            </a:r>
            <a:r>
              <a:rPr lang="en-US" dirty="0">
                <a:solidFill>
                  <a:schemeClr val="accent1"/>
                </a:solidFill>
                <a:hlinkClick r:id="rId3">
                  <a:extLst>
                    <a:ext uri="{A12FA001-AC4F-418D-AE19-62706E023703}">
                      <ahyp:hlinkClr xmlns:ahyp="http://schemas.microsoft.com/office/drawing/2018/hyperlinkcolor" val="tx"/>
                    </a:ext>
                  </a:extLst>
                </a:hlinkClick>
              </a:rPr>
              <a:t> para </a:t>
            </a:r>
            <a:r>
              <a:rPr lang="en-US" dirty="0" err="1">
                <a:solidFill>
                  <a:schemeClr val="accent1"/>
                </a:solidFill>
                <a:hlinkClick r:id="rId3">
                  <a:extLst>
                    <a:ext uri="{A12FA001-AC4F-418D-AE19-62706E023703}">
                      <ahyp:hlinkClr xmlns:ahyp="http://schemas.microsoft.com/office/drawing/2018/hyperlinkcolor" val="tx"/>
                    </a:ext>
                  </a:extLst>
                </a:hlinkClick>
              </a:rPr>
              <a:t>desenvolvimento</a:t>
            </a:r>
            <a:r>
              <a:rPr lang="en-US" dirty="0">
                <a:solidFill>
                  <a:schemeClr val="accent1"/>
                </a:solidFill>
                <a:hlinkClick r:id="rId3">
                  <a:extLst>
                    <a:ext uri="{A12FA001-AC4F-418D-AE19-62706E023703}">
                      <ahyp:hlinkClr xmlns:ahyp="http://schemas.microsoft.com/office/drawing/2018/hyperlinkcolor" val="tx"/>
                    </a:ext>
                  </a:extLst>
                </a:hlinkClick>
              </a:rPr>
              <a:t> </a:t>
            </a:r>
            <a:r>
              <a:rPr lang="en-US" dirty="0" err="1">
                <a:solidFill>
                  <a:schemeClr val="accent1"/>
                </a:solidFill>
                <a:hlinkClick r:id="rId3">
                  <a:extLst>
                    <a:ext uri="{A12FA001-AC4F-418D-AE19-62706E023703}">
                      <ahyp:hlinkClr xmlns:ahyp="http://schemas.microsoft.com/office/drawing/2018/hyperlinkcolor" val="tx"/>
                    </a:ext>
                  </a:extLst>
                </a:hlinkClick>
              </a:rPr>
              <a:t>gráfico</a:t>
            </a:r>
            <a:r>
              <a:rPr lang="en-US" dirty="0">
                <a:solidFill>
                  <a:schemeClr val="accent1"/>
                </a:solidFill>
              </a:rPr>
              <a:t>; </a:t>
            </a:r>
          </a:p>
          <a:p>
            <a:pPr marL="285750" indent="-285750" defTabSz="914400">
              <a:lnSpc>
                <a:spcPct val="100000"/>
              </a:lnSpc>
              <a:spcAft>
                <a:spcPts val="600"/>
              </a:spcAft>
              <a:buClr>
                <a:schemeClr val="accent6"/>
              </a:buClr>
              <a:buSzPct val="90000"/>
              <a:buFont typeface="Wingdings" panose="05000000000000000000" pitchFamily="2" charset="2"/>
              <a:buChar char="§"/>
            </a:pPr>
            <a:r>
              <a:rPr lang="en-US" dirty="0"/>
              <a:t>Slides das aulas </a:t>
            </a:r>
            <a:r>
              <a:rPr lang="en-US" dirty="0" err="1"/>
              <a:t>teóricas</a:t>
            </a:r>
            <a:r>
              <a:rPr lang="en-US" dirty="0"/>
              <a:t> e </a:t>
            </a:r>
            <a:r>
              <a:rPr lang="en-US" dirty="0" err="1"/>
              <a:t>teórico-práticas</a:t>
            </a:r>
            <a:r>
              <a:rPr lang="en-US" dirty="0"/>
              <a:t> para </a:t>
            </a:r>
            <a:r>
              <a:rPr lang="en-US" dirty="0" err="1"/>
              <a:t>desenvolvimento</a:t>
            </a:r>
            <a:r>
              <a:rPr lang="en-US" dirty="0"/>
              <a:t> dos </a:t>
            </a:r>
            <a:r>
              <a:rPr lang="en-US" dirty="0" err="1"/>
              <a:t>diferentes</a:t>
            </a:r>
            <a:r>
              <a:rPr lang="en-US" dirty="0"/>
              <a:t> </a:t>
            </a:r>
            <a:r>
              <a:rPr lang="en-US" dirty="0" err="1"/>
              <a:t>algoritmos</a:t>
            </a:r>
            <a:r>
              <a:rPr lang="en-US" dirty="0"/>
              <a:t>. </a:t>
            </a:r>
          </a:p>
          <a:p>
            <a:endParaRPr lang="en-US" dirty="0"/>
          </a:p>
        </p:txBody>
      </p:sp>
      <p:sp>
        <p:nvSpPr>
          <p:cNvPr id="4" name="Marcador de Posição do Número do Diapositivo 3">
            <a:extLst>
              <a:ext uri="{FF2B5EF4-FFF2-40B4-BE49-F238E27FC236}">
                <a16:creationId xmlns:a16="http://schemas.microsoft.com/office/drawing/2014/main" id="{0D14FF01-CE5B-498B-AEA6-88546746C969}"/>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1057333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25">
            <a:extLst>
              <a:ext uri="{FF2B5EF4-FFF2-40B4-BE49-F238E27FC236}">
                <a16:creationId xmlns:a16="http://schemas.microsoft.com/office/drawing/2014/main" id="{F240A2FC-E2C3-458D-96B4-5DF9028D93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27">
            <a:extLst>
              <a:ext uri="{FF2B5EF4-FFF2-40B4-BE49-F238E27FC236}">
                <a16:creationId xmlns:a16="http://schemas.microsoft.com/office/drawing/2014/main" id="{5F097929-F3D6-4D1F-8AFC-CF348171A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2" name="Straight Connector 29">
            <a:extLst>
              <a:ext uri="{FF2B5EF4-FFF2-40B4-BE49-F238E27FC236}">
                <a16:creationId xmlns:a16="http://schemas.microsoft.com/office/drawing/2014/main" id="{43074C91-9045-414B-B5F9-567DAE3EE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43" name="Rectangle 31">
            <a:extLst>
              <a:ext uri="{FF2B5EF4-FFF2-40B4-BE49-F238E27FC236}">
                <a16:creationId xmlns:a16="http://schemas.microsoft.com/office/drawing/2014/main" id="{2779F603-B669-4AD6-82F9-E09F76165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21C8342-27FD-4900-A258-7AF029B72CB9}"/>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a:solidFill>
                  <a:schemeClr val="tx1">
                    <a:lumMod val="85000"/>
                    <a:lumOff val="15000"/>
                  </a:schemeClr>
                </a:solidFill>
              </a:rPr>
              <a:t>Anexos</a:t>
            </a:r>
          </a:p>
        </p:txBody>
      </p:sp>
      <p:pic>
        <p:nvPicPr>
          <p:cNvPr id="44" name="Graphic 22" descr="Clipe">
            <a:extLst>
              <a:ext uri="{FF2B5EF4-FFF2-40B4-BE49-F238E27FC236}">
                <a16:creationId xmlns:a16="http://schemas.microsoft.com/office/drawing/2014/main" id="{005EB142-B29D-4326-AE22-4FB5A15DB9D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3999" y="1163529"/>
            <a:ext cx="4001315" cy="4001315"/>
          </a:xfrm>
          <a:prstGeom prst="rect">
            <a:avLst/>
          </a:prstGeom>
        </p:spPr>
      </p:pic>
      <p:cxnSp>
        <p:nvCxnSpPr>
          <p:cNvPr id="45" name="Straight Connector 33">
            <a:extLst>
              <a:ext uri="{FF2B5EF4-FFF2-40B4-BE49-F238E27FC236}">
                <a16:creationId xmlns:a16="http://schemas.microsoft.com/office/drawing/2014/main" id="{7ABFD994-C2DC-4E7D-9411-C7FF7813E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46" name="Rectangle 35">
            <a:extLst>
              <a:ext uri="{FF2B5EF4-FFF2-40B4-BE49-F238E27FC236}">
                <a16:creationId xmlns:a16="http://schemas.microsoft.com/office/drawing/2014/main" id="{BC0D1FC6-352C-4C7D-825F-C4E2F6A805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7" name="Rectangle 37">
            <a:extLst>
              <a:ext uri="{FF2B5EF4-FFF2-40B4-BE49-F238E27FC236}">
                <a16:creationId xmlns:a16="http://schemas.microsoft.com/office/drawing/2014/main" id="{541AFC2C-CD98-4478-AB71-1A864026D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ção do Número do Diapositivo 2">
            <a:extLst>
              <a:ext uri="{FF2B5EF4-FFF2-40B4-BE49-F238E27FC236}">
                <a16:creationId xmlns:a16="http://schemas.microsoft.com/office/drawing/2014/main" id="{15A81C50-1C19-413D-A7B1-F62EFEC1FCD1}"/>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3434107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a:t>
            </a:r>
          </a:p>
        </p:txBody>
      </p:sp>
      <p:graphicFrame>
        <p:nvGraphicFramePr>
          <p:cNvPr id="9" name="Marcador de Posição de Conteúdo 8">
            <a:extLst>
              <a:ext uri="{FF2B5EF4-FFF2-40B4-BE49-F238E27FC236}">
                <a16:creationId xmlns:a16="http://schemas.microsoft.com/office/drawing/2014/main" id="{3E92CCE0-911D-43DE-A794-70BA4BD6E4CB}"/>
              </a:ext>
            </a:extLst>
          </p:cNvPr>
          <p:cNvGraphicFramePr>
            <a:graphicFrameLocks noGrp="1"/>
          </p:cNvGraphicFramePr>
          <p:nvPr>
            <p:ph idx="4294967295"/>
            <p:extLst>
              <p:ext uri="{D42A27DB-BD31-4B8C-83A1-F6EECF244321}">
                <p14:modId xmlns:p14="http://schemas.microsoft.com/office/powerpoint/2010/main" val="158690508"/>
              </p:ext>
            </p:extLst>
          </p:nvPr>
        </p:nvGraphicFramePr>
        <p:xfrm>
          <a:off x="809423" y="1318723"/>
          <a:ext cx="4726800" cy="21981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Gráfico 9">
            <a:extLst>
              <a:ext uri="{FF2B5EF4-FFF2-40B4-BE49-F238E27FC236}">
                <a16:creationId xmlns:a16="http://schemas.microsoft.com/office/drawing/2014/main" id="{C247F027-C151-4977-9C54-F1ED612DF5C6}"/>
              </a:ext>
            </a:extLst>
          </p:cNvPr>
          <p:cNvGraphicFramePr>
            <a:graphicFrameLocks/>
          </p:cNvGraphicFramePr>
          <p:nvPr>
            <p:extLst>
              <p:ext uri="{D42A27DB-BD31-4B8C-83A1-F6EECF244321}">
                <p14:modId xmlns:p14="http://schemas.microsoft.com/office/powerpoint/2010/main" val="3203524723"/>
              </p:ext>
            </p:extLst>
          </p:nvPr>
        </p:nvGraphicFramePr>
        <p:xfrm>
          <a:off x="6096000" y="1318723"/>
          <a:ext cx="4726965" cy="21981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Gráfico 10">
            <a:extLst>
              <a:ext uri="{FF2B5EF4-FFF2-40B4-BE49-F238E27FC236}">
                <a16:creationId xmlns:a16="http://schemas.microsoft.com/office/drawing/2014/main" id="{B3FD6C42-3621-4FC8-A3A2-D1DA4069BEAF}"/>
              </a:ext>
            </a:extLst>
          </p:cNvPr>
          <p:cNvGraphicFramePr>
            <a:graphicFrameLocks/>
          </p:cNvGraphicFramePr>
          <p:nvPr>
            <p:extLst>
              <p:ext uri="{D42A27DB-BD31-4B8C-83A1-F6EECF244321}">
                <p14:modId xmlns:p14="http://schemas.microsoft.com/office/powerpoint/2010/main" val="2238854700"/>
              </p:ext>
            </p:extLst>
          </p:nvPr>
        </p:nvGraphicFramePr>
        <p:xfrm>
          <a:off x="809423" y="3860556"/>
          <a:ext cx="4726800" cy="2199600"/>
        </p:xfrm>
        <a:graphic>
          <a:graphicData uri="http://schemas.openxmlformats.org/drawingml/2006/chart">
            <c:chart xmlns:c="http://schemas.openxmlformats.org/drawingml/2006/chart" xmlns:r="http://schemas.openxmlformats.org/officeDocument/2006/relationships" r:id="rId4"/>
          </a:graphicData>
        </a:graphic>
      </p:graphicFrame>
      <p:sp>
        <p:nvSpPr>
          <p:cNvPr id="12" name="CaixaDeTexto 11">
            <a:extLst>
              <a:ext uri="{FF2B5EF4-FFF2-40B4-BE49-F238E27FC236}">
                <a16:creationId xmlns:a16="http://schemas.microsoft.com/office/drawing/2014/main" id="{0CAD03DF-E999-4175-A620-C5E7971ED58F}"/>
              </a:ext>
            </a:extLst>
          </p:cNvPr>
          <p:cNvSpPr txBox="1"/>
          <p:nvPr/>
        </p:nvSpPr>
        <p:spPr>
          <a:xfrm>
            <a:off x="6447326" y="3667843"/>
            <a:ext cx="4024312" cy="2677656"/>
          </a:xfrm>
          <a:prstGeom prst="rect">
            <a:avLst/>
          </a:prstGeom>
          <a:noFill/>
        </p:spPr>
        <p:txBody>
          <a:bodyPr wrap="square" rtlCol="0">
            <a:spAutoFit/>
          </a:bodyPr>
          <a:lstStyle/>
          <a:p>
            <a:pPr algn="just"/>
            <a:r>
              <a:rPr lang="pt-PT" sz="1400" dirty="0">
                <a:solidFill>
                  <a:schemeClr val="tx1">
                    <a:lumMod val="75000"/>
                    <a:lumOff val="25000"/>
                  </a:schemeClr>
                </a:solidFill>
              </a:rPr>
              <a:t>Verifica-se que a </a:t>
            </a:r>
            <a:r>
              <a:rPr lang="pt-PT" sz="1400" i="1" dirty="0">
                <a:solidFill>
                  <a:schemeClr val="tx1">
                    <a:lumMod val="75000"/>
                    <a:lumOff val="25000"/>
                  </a:schemeClr>
                </a:solidFill>
              </a:rPr>
              <a:t>heuristic2</a:t>
            </a:r>
            <a:r>
              <a:rPr lang="pt-PT" sz="1400" dirty="0">
                <a:solidFill>
                  <a:schemeClr val="tx1">
                    <a:lumMod val="75000"/>
                    <a:lumOff val="25000"/>
                  </a:schemeClr>
                </a:solidFill>
              </a:rPr>
              <a:t>, apesar de os caminhos por ela obtidos serem mais próximos dos caminhos ideais, demora na maioria das vezes mais tempo do que a </a:t>
            </a:r>
            <a:r>
              <a:rPr lang="pt-PT" sz="1400" i="1" dirty="0">
                <a:solidFill>
                  <a:schemeClr val="tx1">
                    <a:lumMod val="75000"/>
                    <a:lumOff val="25000"/>
                  </a:schemeClr>
                </a:solidFill>
              </a:rPr>
              <a:t>heuristic1</a:t>
            </a:r>
            <a:r>
              <a:rPr lang="pt-PT" sz="1400" dirty="0">
                <a:solidFill>
                  <a:schemeClr val="tx1">
                    <a:lumMod val="75000"/>
                    <a:lumOff val="25000"/>
                  </a:schemeClr>
                </a:solidFill>
              </a:rPr>
              <a:t> e necessita de expandir mais nós do que as restantes heurísticas. </a:t>
            </a:r>
          </a:p>
          <a:p>
            <a:pPr algn="just"/>
            <a:r>
              <a:rPr lang="pt-PT" sz="1400" dirty="0">
                <a:solidFill>
                  <a:schemeClr val="tx1">
                    <a:lumMod val="75000"/>
                    <a:lumOff val="25000"/>
                  </a:schemeClr>
                </a:solidFill>
              </a:rPr>
              <a:t>Os resultados obtidos para as </a:t>
            </a:r>
            <a:r>
              <a:rPr lang="pt-PT" sz="1400" i="1" dirty="0" err="1">
                <a:solidFill>
                  <a:schemeClr val="tx1">
                    <a:lumMod val="75000"/>
                    <a:lumOff val="25000"/>
                  </a:schemeClr>
                </a:solidFill>
              </a:rPr>
              <a:t>heuristics</a:t>
            </a:r>
            <a:r>
              <a:rPr lang="pt-PT" sz="1400" dirty="0">
                <a:solidFill>
                  <a:schemeClr val="tx1">
                    <a:lumMod val="75000"/>
                    <a:lumOff val="25000"/>
                  </a:schemeClr>
                </a:solidFill>
              </a:rPr>
              <a:t> 1 e 3 são muito semelhantes em termos de tempo consumido, mas verifica-se que a </a:t>
            </a:r>
            <a:r>
              <a:rPr lang="pt-PT" sz="1400" i="1" dirty="0">
                <a:solidFill>
                  <a:schemeClr val="tx1">
                    <a:lumMod val="75000"/>
                    <a:lumOff val="25000"/>
                  </a:schemeClr>
                </a:solidFill>
              </a:rPr>
              <a:t>heuristic</a:t>
            </a:r>
            <a:r>
              <a:rPr lang="pt-PT" sz="1400" dirty="0">
                <a:solidFill>
                  <a:schemeClr val="tx1">
                    <a:lumMod val="75000"/>
                    <a:lumOff val="25000"/>
                  </a:schemeClr>
                </a:solidFill>
              </a:rPr>
              <a:t>3 em certos níveis (como o nível 5) necessita de expandir bastantes mais nós para atingir o mesmo resultado. Para além disso, esta heurística, como veremos no anexo seguinte, não é totalmente fiável.</a:t>
            </a:r>
          </a:p>
        </p:txBody>
      </p:sp>
      <p:sp>
        <p:nvSpPr>
          <p:cNvPr id="3" name="Marcador de Posição do Número do Diapositivo 2">
            <a:extLst>
              <a:ext uri="{FF2B5EF4-FFF2-40B4-BE49-F238E27FC236}">
                <a16:creationId xmlns:a16="http://schemas.microsoft.com/office/drawing/2014/main" id="{45096A1A-5063-4F56-8812-D2435E4ECFF7}"/>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2515833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a:t>
            </a:r>
          </a:p>
        </p:txBody>
      </p:sp>
      <p:sp>
        <p:nvSpPr>
          <p:cNvPr id="12" name="CaixaDeTexto 11">
            <a:extLst>
              <a:ext uri="{FF2B5EF4-FFF2-40B4-BE49-F238E27FC236}">
                <a16:creationId xmlns:a16="http://schemas.microsoft.com/office/drawing/2014/main" id="{0CAD03DF-E999-4175-A620-C5E7971ED58F}"/>
              </a:ext>
            </a:extLst>
          </p:cNvPr>
          <p:cNvSpPr txBox="1"/>
          <p:nvPr/>
        </p:nvSpPr>
        <p:spPr>
          <a:xfrm>
            <a:off x="6447326" y="3860556"/>
            <a:ext cx="4024312" cy="2246769"/>
          </a:xfrm>
          <a:prstGeom prst="rect">
            <a:avLst/>
          </a:prstGeom>
          <a:noFill/>
        </p:spPr>
        <p:txBody>
          <a:bodyPr wrap="square" rtlCol="0">
            <a:spAutoFit/>
          </a:bodyPr>
          <a:lstStyle/>
          <a:p>
            <a:pPr algn="just"/>
            <a:r>
              <a:rPr lang="pt-PT" sz="1400" dirty="0">
                <a:solidFill>
                  <a:schemeClr val="tx1">
                    <a:lumMod val="75000"/>
                    <a:lumOff val="25000"/>
                  </a:schemeClr>
                </a:solidFill>
              </a:rPr>
              <a:t>Verifica-se que a </a:t>
            </a:r>
            <a:r>
              <a:rPr lang="pt-PT" sz="1400" i="1" dirty="0">
                <a:solidFill>
                  <a:schemeClr val="tx1">
                    <a:lumMod val="75000"/>
                    <a:lumOff val="25000"/>
                  </a:schemeClr>
                </a:solidFill>
              </a:rPr>
              <a:t>heuristic3</a:t>
            </a:r>
            <a:r>
              <a:rPr lang="pt-PT" sz="1400" dirty="0">
                <a:solidFill>
                  <a:schemeClr val="tx1">
                    <a:lumMod val="75000"/>
                    <a:lumOff val="25000"/>
                  </a:schemeClr>
                </a:solidFill>
              </a:rPr>
              <a:t> para os níveis 11 e 17 não apresenta como solução o caminho ideal, pelo que não é uma boa heurística. </a:t>
            </a:r>
          </a:p>
          <a:p>
            <a:pPr algn="just"/>
            <a:r>
              <a:rPr lang="pt-PT" sz="1400" dirty="0">
                <a:solidFill>
                  <a:schemeClr val="tx1">
                    <a:lumMod val="75000"/>
                    <a:lumOff val="25000"/>
                  </a:schemeClr>
                </a:solidFill>
              </a:rPr>
              <a:t>Comparando as </a:t>
            </a:r>
            <a:r>
              <a:rPr lang="pt-PT" sz="1400" i="1" dirty="0" err="1">
                <a:solidFill>
                  <a:schemeClr val="tx1">
                    <a:lumMod val="75000"/>
                    <a:lumOff val="25000"/>
                  </a:schemeClr>
                </a:solidFill>
              </a:rPr>
              <a:t>heuristics</a:t>
            </a:r>
            <a:r>
              <a:rPr lang="pt-PT" sz="1400" dirty="0">
                <a:solidFill>
                  <a:schemeClr val="tx1">
                    <a:lumMod val="75000"/>
                    <a:lumOff val="25000"/>
                  </a:schemeClr>
                </a:solidFill>
              </a:rPr>
              <a:t> 1 e 2, verifica-se que, apesar de apresentarem alguns resultados bastante semelhantes, a </a:t>
            </a:r>
            <a:r>
              <a:rPr lang="pt-PT" sz="1400" i="1" dirty="0">
                <a:solidFill>
                  <a:schemeClr val="tx1">
                    <a:lumMod val="75000"/>
                    <a:lumOff val="25000"/>
                  </a:schemeClr>
                </a:solidFill>
              </a:rPr>
              <a:t>heuristic</a:t>
            </a:r>
            <a:r>
              <a:rPr lang="pt-PT" sz="1400" dirty="0">
                <a:solidFill>
                  <a:schemeClr val="tx1">
                    <a:lumMod val="75000"/>
                    <a:lumOff val="25000"/>
                  </a:schemeClr>
                </a:solidFill>
              </a:rPr>
              <a:t>1 tende a demorar menos tempo para resolver os níveis do que a </a:t>
            </a:r>
            <a:r>
              <a:rPr lang="pt-PT" sz="1400" i="1" dirty="0">
                <a:solidFill>
                  <a:schemeClr val="tx1">
                    <a:lumMod val="75000"/>
                    <a:lumOff val="25000"/>
                  </a:schemeClr>
                </a:solidFill>
              </a:rPr>
              <a:t>heuristic</a:t>
            </a:r>
            <a:r>
              <a:rPr lang="pt-PT" sz="1400" dirty="0">
                <a:solidFill>
                  <a:schemeClr val="tx1">
                    <a:lumMod val="75000"/>
                    <a:lumOff val="25000"/>
                  </a:schemeClr>
                </a:solidFill>
              </a:rPr>
              <a:t>2.</a:t>
            </a:r>
          </a:p>
          <a:p>
            <a:pPr algn="just"/>
            <a:r>
              <a:rPr lang="pt-PT" sz="1400" dirty="0">
                <a:solidFill>
                  <a:schemeClr val="tx1">
                    <a:lumMod val="75000"/>
                    <a:lumOff val="25000"/>
                  </a:schemeClr>
                </a:solidFill>
              </a:rPr>
              <a:t>Relativamente aos nós expandidos, ambas as heurísticas apresentam resultados muito parecidos para todos os níveis.</a:t>
            </a:r>
          </a:p>
        </p:txBody>
      </p:sp>
      <p:graphicFrame>
        <p:nvGraphicFramePr>
          <p:cNvPr id="7" name="Gráfico 6">
            <a:extLst>
              <a:ext uri="{FF2B5EF4-FFF2-40B4-BE49-F238E27FC236}">
                <a16:creationId xmlns:a16="http://schemas.microsoft.com/office/drawing/2014/main" id="{5EF93ACC-2319-4676-AEE1-C6F4E65563E4}"/>
              </a:ext>
            </a:extLst>
          </p:cNvPr>
          <p:cNvGraphicFramePr>
            <a:graphicFrameLocks/>
          </p:cNvGraphicFramePr>
          <p:nvPr>
            <p:extLst>
              <p:ext uri="{D42A27DB-BD31-4B8C-83A1-F6EECF244321}">
                <p14:modId xmlns:p14="http://schemas.microsoft.com/office/powerpoint/2010/main" val="1976038287"/>
              </p:ext>
            </p:extLst>
          </p:nvPr>
        </p:nvGraphicFramePr>
        <p:xfrm>
          <a:off x="809423" y="1318723"/>
          <a:ext cx="4726800" cy="219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Gráfico 7">
            <a:extLst>
              <a:ext uri="{FF2B5EF4-FFF2-40B4-BE49-F238E27FC236}">
                <a16:creationId xmlns:a16="http://schemas.microsoft.com/office/drawing/2014/main" id="{3152E3A3-91AC-4867-98B1-1427EB9C2DDF}"/>
              </a:ext>
            </a:extLst>
          </p:cNvPr>
          <p:cNvGraphicFramePr>
            <a:graphicFrameLocks/>
          </p:cNvGraphicFramePr>
          <p:nvPr>
            <p:extLst>
              <p:ext uri="{D42A27DB-BD31-4B8C-83A1-F6EECF244321}">
                <p14:modId xmlns:p14="http://schemas.microsoft.com/office/powerpoint/2010/main" val="3392906857"/>
              </p:ext>
            </p:extLst>
          </p:nvPr>
        </p:nvGraphicFramePr>
        <p:xfrm>
          <a:off x="6096082" y="1318723"/>
          <a:ext cx="4726800" cy="2199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Gráfico 12">
            <a:extLst>
              <a:ext uri="{FF2B5EF4-FFF2-40B4-BE49-F238E27FC236}">
                <a16:creationId xmlns:a16="http://schemas.microsoft.com/office/drawing/2014/main" id="{365679D2-8BAD-4E79-BA8F-65ED8B40E742}"/>
              </a:ext>
            </a:extLst>
          </p:cNvPr>
          <p:cNvGraphicFramePr>
            <a:graphicFrameLocks/>
          </p:cNvGraphicFramePr>
          <p:nvPr>
            <p:extLst>
              <p:ext uri="{D42A27DB-BD31-4B8C-83A1-F6EECF244321}">
                <p14:modId xmlns:p14="http://schemas.microsoft.com/office/powerpoint/2010/main" val="840937066"/>
              </p:ext>
            </p:extLst>
          </p:nvPr>
        </p:nvGraphicFramePr>
        <p:xfrm>
          <a:off x="809423" y="3860556"/>
          <a:ext cx="4726800" cy="2199600"/>
        </p:xfrm>
        <a:graphic>
          <a:graphicData uri="http://schemas.openxmlformats.org/drawingml/2006/chart">
            <c:chart xmlns:c="http://schemas.openxmlformats.org/drawingml/2006/chart" xmlns:r="http://schemas.openxmlformats.org/officeDocument/2006/relationships" r:id="rId4"/>
          </a:graphicData>
        </a:graphic>
      </p:graphicFrame>
      <p:sp>
        <p:nvSpPr>
          <p:cNvPr id="3" name="Marcador de Posição do Número do Diapositivo 2">
            <a:extLst>
              <a:ext uri="{FF2B5EF4-FFF2-40B4-BE49-F238E27FC236}">
                <a16:creationId xmlns:a16="http://schemas.microsoft.com/office/drawing/2014/main" id="{CBB0B92D-4F40-424E-8811-219F8787C848}"/>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1278938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III</a:t>
            </a:r>
          </a:p>
        </p:txBody>
      </p:sp>
      <p:graphicFrame>
        <p:nvGraphicFramePr>
          <p:cNvPr id="11" name="Gráfico 10">
            <a:extLst>
              <a:ext uri="{FF2B5EF4-FFF2-40B4-BE49-F238E27FC236}">
                <a16:creationId xmlns:a16="http://schemas.microsoft.com/office/drawing/2014/main" id="{7990A1ED-A764-4D51-BD71-A5C285663886}"/>
              </a:ext>
            </a:extLst>
          </p:cNvPr>
          <p:cNvGraphicFramePr>
            <a:graphicFrameLocks/>
          </p:cNvGraphicFramePr>
          <p:nvPr>
            <p:extLst>
              <p:ext uri="{D42A27DB-BD31-4B8C-83A1-F6EECF244321}">
                <p14:modId xmlns:p14="http://schemas.microsoft.com/office/powerpoint/2010/main" val="3099911088"/>
              </p:ext>
            </p:extLst>
          </p:nvPr>
        </p:nvGraphicFramePr>
        <p:xfrm>
          <a:off x="6482979" y="1294089"/>
          <a:ext cx="5202492" cy="426982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Gráfico 13">
            <a:extLst>
              <a:ext uri="{FF2B5EF4-FFF2-40B4-BE49-F238E27FC236}">
                <a16:creationId xmlns:a16="http://schemas.microsoft.com/office/drawing/2014/main" id="{77403748-AA81-4ADB-855F-F741BF45BBB9}"/>
              </a:ext>
            </a:extLst>
          </p:cNvPr>
          <p:cNvGraphicFramePr>
            <a:graphicFrameLocks/>
          </p:cNvGraphicFramePr>
          <p:nvPr>
            <p:extLst>
              <p:ext uri="{D42A27DB-BD31-4B8C-83A1-F6EECF244321}">
                <p14:modId xmlns:p14="http://schemas.microsoft.com/office/powerpoint/2010/main" val="3591515845"/>
              </p:ext>
            </p:extLst>
          </p:nvPr>
        </p:nvGraphicFramePr>
        <p:xfrm>
          <a:off x="507023" y="1294089"/>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4CB93729-7EA3-4CD3-B5EA-1DB8C104A3BA}"/>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24290412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III (continuação)</a:t>
            </a:r>
          </a:p>
        </p:txBody>
      </p:sp>
      <p:graphicFrame>
        <p:nvGraphicFramePr>
          <p:cNvPr id="15" name="Gráfico 14">
            <a:extLst>
              <a:ext uri="{FF2B5EF4-FFF2-40B4-BE49-F238E27FC236}">
                <a16:creationId xmlns:a16="http://schemas.microsoft.com/office/drawing/2014/main" id="{CCC1F01A-FEA8-4F25-8868-2ADF1EFE0AA8}"/>
              </a:ext>
            </a:extLst>
          </p:cNvPr>
          <p:cNvGraphicFramePr>
            <a:graphicFrameLocks/>
          </p:cNvGraphicFramePr>
          <p:nvPr>
            <p:extLst>
              <p:ext uri="{D42A27DB-BD31-4B8C-83A1-F6EECF244321}">
                <p14:modId xmlns:p14="http://schemas.microsoft.com/office/powerpoint/2010/main" val="68308078"/>
              </p:ext>
            </p:extLst>
          </p:nvPr>
        </p:nvGraphicFramePr>
        <p:xfrm>
          <a:off x="506529" y="1609462"/>
          <a:ext cx="5202000" cy="426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Gráfico 15">
            <a:extLst>
              <a:ext uri="{FF2B5EF4-FFF2-40B4-BE49-F238E27FC236}">
                <a16:creationId xmlns:a16="http://schemas.microsoft.com/office/drawing/2014/main" id="{8CD072AB-643B-4553-97EC-C484C78C4B3E}"/>
              </a:ext>
            </a:extLst>
          </p:cNvPr>
          <p:cNvGraphicFramePr>
            <a:graphicFrameLocks/>
          </p:cNvGraphicFramePr>
          <p:nvPr>
            <p:extLst>
              <p:ext uri="{D42A27DB-BD31-4B8C-83A1-F6EECF244321}">
                <p14:modId xmlns:p14="http://schemas.microsoft.com/office/powerpoint/2010/main" val="300798564"/>
              </p:ext>
            </p:extLst>
          </p:nvPr>
        </p:nvGraphicFramePr>
        <p:xfrm>
          <a:off x="6483471" y="1609462"/>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F30FA734-9FE7-4E59-8791-6C6B117E542C}"/>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4108100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III (continuação)</a:t>
            </a:r>
          </a:p>
        </p:txBody>
      </p:sp>
      <p:graphicFrame>
        <p:nvGraphicFramePr>
          <p:cNvPr id="5" name="Gráfico 4">
            <a:extLst>
              <a:ext uri="{FF2B5EF4-FFF2-40B4-BE49-F238E27FC236}">
                <a16:creationId xmlns:a16="http://schemas.microsoft.com/office/drawing/2014/main" id="{FAC8C8A9-6B0E-482C-B1A5-6325396D4A06}"/>
              </a:ext>
            </a:extLst>
          </p:cNvPr>
          <p:cNvGraphicFramePr>
            <a:graphicFrameLocks/>
          </p:cNvGraphicFramePr>
          <p:nvPr>
            <p:extLst>
              <p:ext uri="{D42A27DB-BD31-4B8C-83A1-F6EECF244321}">
                <p14:modId xmlns:p14="http://schemas.microsoft.com/office/powerpoint/2010/main" val="2568108182"/>
              </p:ext>
            </p:extLst>
          </p:nvPr>
        </p:nvGraphicFramePr>
        <p:xfrm>
          <a:off x="507023" y="1643936"/>
          <a:ext cx="5202000" cy="426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Gráfico 5">
            <a:extLst>
              <a:ext uri="{FF2B5EF4-FFF2-40B4-BE49-F238E27FC236}">
                <a16:creationId xmlns:a16="http://schemas.microsoft.com/office/drawing/2014/main" id="{68DC3F89-C18F-49D1-9DA0-64A4C79039D5}"/>
              </a:ext>
            </a:extLst>
          </p:cNvPr>
          <p:cNvGraphicFramePr>
            <a:graphicFrameLocks/>
          </p:cNvGraphicFramePr>
          <p:nvPr>
            <p:extLst>
              <p:ext uri="{D42A27DB-BD31-4B8C-83A1-F6EECF244321}">
                <p14:modId xmlns:p14="http://schemas.microsoft.com/office/powerpoint/2010/main" val="1224939556"/>
              </p:ext>
            </p:extLst>
          </p:nvPr>
        </p:nvGraphicFramePr>
        <p:xfrm>
          <a:off x="6482979" y="1643936"/>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5A3A7571-48F9-48DF-AFFE-D9A8E5FB9DE1}"/>
              </a:ext>
            </a:extLst>
          </p:cNvPr>
          <p:cNvSpPr>
            <a:spLocks noGrp="1"/>
          </p:cNvSpPr>
          <p:nvPr>
            <p:ph type="sldNum" sz="quarter" idx="12"/>
          </p:nvPr>
        </p:nvSpPr>
        <p:spPr/>
        <p:txBody>
          <a:bodyPr/>
          <a:lstStyle/>
          <a:p>
            <a:fld id="{6D22F896-40B5-4ADD-8801-0D06FADFA095}" type="slidenum">
              <a:rPr lang="en-US" smtClean="0"/>
              <a:t>18</a:t>
            </a:fld>
            <a:endParaRPr lang="en-US" dirty="0"/>
          </a:p>
        </p:txBody>
      </p:sp>
    </p:spTree>
    <p:extLst>
      <p:ext uri="{BB962C8B-B14F-4D97-AF65-F5344CB8AC3E}">
        <p14:creationId xmlns:p14="http://schemas.microsoft.com/office/powerpoint/2010/main" val="21093936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1" y="0"/>
            <a:ext cx="10058400" cy="1072662"/>
          </a:xfrm>
        </p:spPr>
        <p:txBody>
          <a:bodyPr/>
          <a:lstStyle/>
          <a:p>
            <a:r>
              <a:rPr lang="pt-PT" dirty="0"/>
              <a:t>Anexo III (continuação)</a:t>
            </a:r>
          </a:p>
        </p:txBody>
      </p:sp>
      <p:graphicFrame>
        <p:nvGraphicFramePr>
          <p:cNvPr id="7" name="Gráfico 6">
            <a:extLst>
              <a:ext uri="{FF2B5EF4-FFF2-40B4-BE49-F238E27FC236}">
                <a16:creationId xmlns:a16="http://schemas.microsoft.com/office/drawing/2014/main" id="{F85711F0-18CB-421E-9703-1FC1172A9D7D}"/>
              </a:ext>
            </a:extLst>
          </p:cNvPr>
          <p:cNvGraphicFramePr>
            <a:graphicFrameLocks/>
          </p:cNvGraphicFramePr>
          <p:nvPr>
            <p:extLst>
              <p:ext uri="{D42A27DB-BD31-4B8C-83A1-F6EECF244321}">
                <p14:modId xmlns:p14="http://schemas.microsoft.com/office/powerpoint/2010/main" val="3024473933"/>
              </p:ext>
            </p:extLst>
          </p:nvPr>
        </p:nvGraphicFramePr>
        <p:xfrm>
          <a:off x="507021" y="1643936"/>
          <a:ext cx="5202000" cy="426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Gráfico 7">
            <a:extLst>
              <a:ext uri="{FF2B5EF4-FFF2-40B4-BE49-F238E27FC236}">
                <a16:creationId xmlns:a16="http://schemas.microsoft.com/office/drawing/2014/main" id="{37142118-73AB-4992-BCE5-7A3DD51BF118}"/>
              </a:ext>
            </a:extLst>
          </p:cNvPr>
          <p:cNvGraphicFramePr>
            <a:graphicFrameLocks/>
          </p:cNvGraphicFramePr>
          <p:nvPr>
            <p:extLst>
              <p:ext uri="{D42A27DB-BD31-4B8C-83A1-F6EECF244321}">
                <p14:modId xmlns:p14="http://schemas.microsoft.com/office/powerpoint/2010/main" val="3423258390"/>
              </p:ext>
            </p:extLst>
          </p:nvPr>
        </p:nvGraphicFramePr>
        <p:xfrm>
          <a:off x="6482979" y="1643936"/>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F1BAAD57-A083-4BE9-9AC3-6E681B24ED5B}"/>
              </a:ext>
            </a:extLst>
          </p:cNvPr>
          <p:cNvSpPr>
            <a:spLocks noGrp="1"/>
          </p:cNvSpPr>
          <p:nvPr>
            <p:ph type="sldNum" sz="quarter" idx="12"/>
          </p:nvPr>
        </p:nvSpPr>
        <p:spPr/>
        <p:txBody>
          <a:bodyPr/>
          <a:lstStyle/>
          <a:p>
            <a:fld id="{6D22F896-40B5-4ADD-8801-0D06FADFA095}" type="slidenum">
              <a:rPr lang="en-US" smtClean="0"/>
              <a:t>19</a:t>
            </a:fld>
            <a:endParaRPr lang="en-US" dirty="0"/>
          </a:p>
        </p:txBody>
      </p:sp>
    </p:spTree>
    <p:extLst>
      <p:ext uri="{BB962C8B-B14F-4D97-AF65-F5344CB8AC3E}">
        <p14:creationId xmlns:p14="http://schemas.microsoft.com/office/powerpoint/2010/main" val="4216179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D0D66E3-66B1-4809-970D-5FAC7D98A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2BF14D9-8604-4164-9D68-8C81304BC6E6}"/>
              </a:ext>
            </a:extLst>
          </p:cNvPr>
          <p:cNvSpPr>
            <a:spLocks noGrp="1"/>
          </p:cNvSpPr>
          <p:nvPr>
            <p:ph type="title"/>
          </p:nvPr>
        </p:nvSpPr>
        <p:spPr>
          <a:xfrm>
            <a:off x="1097280" y="286603"/>
            <a:ext cx="10058400" cy="1450757"/>
          </a:xfrm>
        </p:spPr>
        <p:txBody>
          <a:bodyPr>
            <a:normAutofit/>
          </a:bodyPr>
          <a:lstStyle/>
          <a:p>
            <a:r>
              <a:rPr lang="pt-PT" b="1" dirty="0"/>
              <a:t>Especificação do Projeto</a:t>
            </a:r>
            <a:endParaRPr lang="en-US" b="1" dirty="0"/>
          </a:p>
        </p:txBody>
      </p:sp>
      <p:cxnSp>
        <p:nvCxnSpPr>
          <p:cNvPr id="54" name="Straight Connector 53">
            <a:extLst>
              <a:ext uri="{FF2B5EF4-FFF2-40B4-BE49-F238E27FC236}">
                <a16:creationId xmlns:a16="http://schemas.microsoft.com/office/drawing/2014/main" id="{FB8CFFA2-5702-4046-A351-4A6699C01DA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26" descr="Chart&#10;&#10;Description automatically generated">
            <a:extLst>
              <a:ext uri="{FF2B5EF4-FFF2-40B4-BE49-F238E27FC236}">
                <a16:creationId xmlns:a16="http://schemas.microsoft.com/office/drawing/2014/main" id="{B0F98A63-C803-4704-9C17-A975CF22EEDD}"/>
              </a:ext>
            </a:extLst>
          </p:cNvPr>
          <p:cNvPicPr>
            <a:picLocks noChangeAspect="1"/>
          </p:cNvPicPr>
          <p:nvPr/>
        </p:nvPicPr>
        <p:blipFill rotWithShape="1">
          <a:blip r:embed="rId2"/>
          <a:srcRect t="649" r="-5" b="5261"/>
          <a:stretch/>
        </p:blipFill>
        <p:spPr>
          <a:xfrm>
            <a:off x="6256172" y="1916318"/>
            <a:ext cx="2411728" cy="1724501"/>
          </a:xfrm>
          <a:prstGeom prst="rect">
            <a:avLst/>
          </a:prstGeom>
        </p:spPr>
      </p:pic>
      <p:pic>
        <p:nvPicPr>
          <p:cNvPr id="15" name="Picture 14" descr="Table&#10;&#10;Description automatically generated">
            <a:extLst>
              <a:ext uri="{FF2B5EF4-FFF2-40B4-BE49-F238E27FC236}">
                <a16:creationId xmlns:a16="http://schemas.microsoft.com/office/drawing/2014/main" id="{6CC41AA4-5E87-43CD-BFB0-E88DFB9B8969}"/>
              </a:ext>
            </a:extLst>
          </p:cNvPr>
          <p:cNvPicPr>
            <a:picLocks noChangeAspect="1"/>
          </p:cNvPicPr>
          <p:nvPr/>
        </p:nvPicPr>
        <p:blipFill rotWithShape="1">
          <a:blip r:embed="rId3"/>
          <a:srcRect r="-5" b="6218"/>
          <a:stretch/>
        </p:blipFill>
        <p:spPr>
          <a:xfrm>
            <a:off x="8757424" y="1916318"/>
            <a:ext cx="2411728" cy="1724501"/>
          </a:xfrm>
          <a:prstGeom prst="rect">
            <a:avLst/>
          </a:prstGeom>
        </p:spPr>
      </p:pic>
      <p:pic>
        <p:nvPicPr>
          <p:cNvPr id="19" name="Picture 18" descr="Treemap chart&#10;&#10;Description automatically generated with low confidence">
            <a:extLst>
              <a:ext uri="{FF2B5EF4-FFF2-40B4-BE49-F238E27FC236}">
                <a16:creationId xmlns:a16="http://schemas.microsoft.com/office/drawing/2014/main" id="{42FADA03-F69D-4D98-AFBE-D94993EE98ED}"/>
              </a:ext>
            </a:extLst>
          </p:cNvPr>
          <p:cNvPicPr>
            <a:picLocks noChangeAspect="1"/>
          </p:cNvPicPr>
          <p:nvPr/>
        </p:nvPicPr>
        <p:blipFill rotWithShape="1">
          <a:blip r:embed="rId4"/>
          <a:srcRect r="-5" b="8249"/>
          <a:stretch/>
        </p:blipFill>
        <p:spPr>
          <a:xfrm>
            <a:off x="6256174" y="3729319"/>
            <a:ext cx="2411727" cy="1676104"/>
          </a:xfrm>
          <a:prstGeom prst="rect">
            <a:avLst/>
          </a:prstGeom>
        </p:spPr>
      </p:pic>
      <p:pic>
        <p:nvPicPr>
          <p:cNvPr id="23" name="Picture 22">
            <a:extLst>
              <a:ext uri="{FF2B5EF4-FFF2-40B4-BE49-F238E27FC236}">
                <a16:creationId xmlns:a16="http://schemas.microsoft.com/office/drawing/2014/main" id="{1150932C-490F-431D-BA04-0DAD976B32AB}"/>
              </a:ext>
            </a:extLst>
          </p:cNvPr>
          <p:cNvPicPr>
            <a:picLocks noChangeAspect="1"/>
          </p:cNvPicPr>
          <p:nvPr/>
        </p:nvPicPr>
        <p:blipFill rotWithShape="1">
          <a:blip r:embed="rId5"/>
          <a:srcRect r="-5" b="9211"/>
          <a:stretch/>
        </p:blipFill>
        <p:spPr>
          <a:xfrm>
            <a:off x="8757427" y="3723341"/>
            <a:ext cx="2411728" cy="1663990"/>
          </a:xfrm>
          <a:prstGeom prst="rect">
            <a:avLst/>
          </a:prstGeom>
        </p:spPr>
      </p:pic>
      <p:sp>
        <p:nvSpPr>
          <p:cNvPr id="3" name="Marcador de Posição de Conteúdo 2">
            <a:extLst>
              <a:ext uri="{FF2B5EF4-FFF2-40B4-BE49-F238E27FC236}">
                <a16:creationId xmlns:a16="http://schemas.microsoft.com/office/drawing/2014/main" id="{F6C8A3F6-3C71-4D19-BE01-600625369EC4}"/>
              </a:ext>
            </a:extLst>
          </p:cNvPr>
          <p:cNvSpPr>
            <a:spLocks noGrp="1"/>
          </p:cNvSpPr>
          <p:nvPr>
            <p:ph idx="1"/>
          </p:nvPr>
        </p:nvSpPr>
        <p:spPr>
          <a:xfrm>
            <a:off x="1252106" y="1845734"/>
            <a:ext cx="4804041" cy="4023360"/>
          </a:xfrm>
        </p:spPr>
        <p:txBody>
          <a:bodyPr>
            <a:normAutofit/>
          </a:bodyPr>
          <a:lstStyle/>
          <a:p>
            <a:pPr algn="just"/>
            <a:r>
              <a:rPr lang="pt-PT" sz="1600" b="0" i="0" dirty="0">
                <a:effectLst/>
              </a:rPr>
              <a:t>O jogo consiste na existência de um tabuleiro contendo diferentes tipos de “tiles”, correspondendo cada tile a uma célula do tabuleiro. </a:t>
            </a:r>
          </a:p>
          <a:p>
            <a:pPr algn="just"/>
            <a:r>
              <a:rPr lang="pt-PT" sz="1600" b="0" i="0" dirty="0">
                <a:effectLst/>
              </a:rPr>
              <a:t>Existem três tipos de tiles no jogo, onde cada uma apresenta uma cor diferente que os relaciona com o seu objetivo no jogo. Tiles preenchidas com uma cor escura correspondem a paredes, tiles com um ponto no centro correspondem a tiles objetivo e tiles pintadas com um círculo no centro correspondem a tiles jogáveis.</a:t>
            </a:r>
          </a:p>
          <a:p>
            <a:pPr algn="just"/>
            <a:r>
              <a:rPr lang="pt-PT" sz="1600" b="0" i="0" dirty="0">
                <a:effectLst/>
              </a:rPr>
              <a:t>O objetivo do jogo é colocar as tiles jogáveis nas posições onde se encontram as tiles objetivo com a cor correspondente. Para tal, o jogador pode deslocar as peças para cima, baixo, esquerda e direita. Os movimentos são sincronizados, portanto, deve-se usar os tiles fixos existentes para criar espaços entre os tiles e resolver o puzzle.</a:t>
            </a:r>
          </a:p>
        </p:txBody>
      </p:sp>
      <p:sp>
        <p:nvSpPr>
          <p:cNvPr id="56" name="Rectangle 55">
            <a:extLst>
              <a:ext uri="{FF2B5EF4-FFF2-40B4-BE49-F238E27FC236}">
                <a16:creationId xmlns:a16="http://schemas.microsoft.com/office/drawing/2014/main" id="{D4813388-C6B7-4C78-9FAF-F96F1FD816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02CBE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Rectangle 57">
            <a:extLst>
              <a:ext uri="{FF2B5EF4-FFF2-40B4-BE49-F238E27FC236}">
                <a16:creationId xmlns:a16="http://schemas.microsoft.com/office/drawing/2014/main" id="{830FF883-91FF-4D15-82AC-C6980918D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853A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Marcador de Posição do Número do Diapositivo 3">
            <a:extLst>
              <a:ext uri="{FF2B5EF4-FFF2-40B4-BE49-F238E27FC236}">
                <a16:creationId xmlns:a16="http://schemas.microsoft.com/office/drawing/2014/main" id="{9D94D4FD-2B8C-4363-B1C5-BE1286ECDC9E}"/>
              </a:ext>
            </a:extLst>
          </p:cNvPr>
          <p:cNvSpPr>
            <a:spLocks noGrp="1"/>
          </p:cNvSpPr>
          <p:nvPr>
            <p:ph type="sldNum" sz="quarter" idx="12"/>
          </p:nvPr>
        </p:nvSpPr>
        <p:spPr>
          <a:xfrm>
            <a:off x="9900458" y="6459785"/>
            <a:ext cx="1312025" cy="365125"/>
          </a:xfrm>
        </p:spPr>
        <p:txBody>
          <a:bodyPr>
            <a:normAutofit/>
          </a:bodyPr>
          <a:lstStyle/>
          <a:p>
            <a:pPr>
              <a:spcAft>
                <a:spcPts val="600"/>
              </a:spcAft>
            </a:pPr>
            <a:fld id="{6D22F896-40B5-4ADD-8801-0D06FADFA095}" type="slidenum">
              <a:rPr lang="en-US" smtClean="0"/>
              <a:pPr>
                <a:spcAft>
                  <a:spcPts val="600"/>
                </a:spcAft>
              </a:pPr>
              <a:t>2</a:t>
            </a:fld>
            <a:endParaRPr lang="en-US"/>
          </a:p>
        </p:txBody>
      </p:sp>
    </p:spTree>
    <p:extLst>
      <p:ext uri="{BB962C8B-B14F-4D97-AF65-F5344CB8AC3E}">
        <p14:creationId xmlns:p14="http://schemas.microsoft.com/office/powerpoint/2010/main" val="4093220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9E4231-9C8E-4F0F-9C88-92D6F9506639}"/>
              </a:ext>
            </a:extLst>
          </p:cNvPr>
          <p:cNvSpPr>
            <a:spLocks noGrp="1"/>
          </p:cNvSpPr>
          <p:nvPr>
            <p:ph type="title"/>
          </p:nvPr>
        </p:nvSpPr>
        <p:spPr/>
        <p:txBody>
          <a:bodyPr/>
          <a:lstStyle/>
          <a:p>
            <a:r>
              <a:rPr lang="pt-PT" b="1" dirty="0"/>
              <a:t>Formulação do Problema</a:t>
            </a:r>
            <a:endParaRPr lang="en-US" dirty="0"/>
          </a:p>
        </p:txBody>
      </p:sp>
      <p:sp>
        <p:nvSpPr>
          <p:cNvPr id="3" name="Marcador de Posição de Conteúdo 2">
            <a:extLst>
              <a:ext uri="{FF2B5EF4-FFF2-40B4-BE49-F238E27FC236}">
                <a16:creationId xmlns:a16="http://schemas.microsoft.com/office/drawing/2014/main" id="{49CE944C-5442-4329-B43F-3D604F02275B}"/>
              </a:ext>
            </a:extLst>
          </p:cNvPr>
          <p:cNvSpPr>
            <a:spLocks noGrp="1"/>
          </p:cNvSpPr>
          <p:nvPr>
            <p:ph idx="1"/>
          </p:nvPr>
        </p:nvSpPr>
        <p:spPr/>
        <p:txBody>
          <a:bodyPr>
            <a:normAutofit lnSpcReduction="10000"/>
          </a:bodyPr>
          <a:lstStyle/>
          <a:p>
            <a:pPr algn="just">
              <a:lnSpc>
                <a:spcPct val="110000"/>
              </a:lnSpc>
            </a:pPr>
            <a:r>
              <a:rPr lang="pt-PT" sz="1800" b="1" dirty="0"/>
              <a:t>Estado de Representação</a:t>
            </a:r>
          </a:p>
          <a:p>
            <a:pPr marL="457200" lvl="1" indent="0" algn="just">
              <a:lnSpc>
                <a:spcPct val="110000"/>
              </a:lnSpc>
              <a:buNone/>
            </a:pPr>
            <a:r>
              <a:rPr lang="pt-PT" sz="1600" dirty="0"/>
              <a:t>O tabuleiro de jogo é representado por uma matriz B quadrangular com Y colunas e Y linhas, 4 &lt;= Y &lt;= 6. Cada célula pode ter os seguintes valores:</a:t>
            </a:r>
          </a:p>
          <a:p>
            <a:pPr lvl="1" algn="just">
              <a:lnSpc>
                <a:spcPct val="110000"/>
              </a:lnSpc>
            </a:pPr>
            <a:r>
              <a:rPr lang="pt-PT" sz="1600" dirty="0"/>
              <a:t>‘X’, no caso de ser uma parede; </a:t>
            </a:r>
          </a:p>
          <a:p>
            <a:pPr lvl="1" algn="just">
              <a:lnSpc>
                <a:spcPct val="110000"/>
              </a:lnSpc>
            </a:pPr>
            <a:r>
              <a:rPr lang="pt-PT" sz="1600" dirty="0"/>
              <a:t>‘IB’, ‘IG’, ‘IO’, ‘IP’, ‘IR’ ou ‘IY’ no caso de ser uma célula jogável;</a:t>
            </a:r>
          </a:p>
          <a:p>
            <a:pPr lvl="1" algn="just">
              <a:lnSpc>
                <a:spcPct val="110000"/>
              </a:lnSpc>
            </a:pPr>
            <a:r>
              <a:rPr lang="pt-PT" sz="1600" dirty="0"/>
              <a:t>‘FB’, ‘FG’, ‘FO’, ‘FP’, ‘FR’ ou ‘FY’ no caso de ser uma célula destino; </a:t>
            </a:r>
          </a:p>
          <a:p>
            <a:pPr lvl="1" algn="just">
              <a:lnSpc>
                <a:spcPct val="110000"/>
              </a:lnSpc>
            </a:pPr>
            <a:r>
              <a:rPr lang="pt-PT" sz="1600" dirty="0"/>
              <a:t>‘-’ no caso de ser uma célula vazia.</a:t>
            </a:r>
            <a:endParaRPr lang="en-US" sz="1600" dirty="0"/>
          </a:p>
          <a:p>
            <a:pPr marL="285750" indent="-285750" algn="just">
              <a:lnSpc>
                <a:spcPct val="110000"/>
              </a:lnSpc>
              <a:buFont typeface="Wingdings" panose="05000000000000000000" pitchFamily="2" charset="2"/>
              <a:buChar char="§"/>
            </a:pPr>
            <a:r>
              <a:rPr lang="en-US" sz="1800" b="1" dirty="0"/>
              <a:t>Estado </a:t>
            </a:r>
            <a:r>
              <a:rPr lang="en-US" sz="1800" b="1" dirty="0" err="1"/>
              <a:t>Inicial</a:t>
            </a:r>
            <a:endParaRPr lang="en-US" sz="1800" dirty="0"/>
          </a:p>
          <a:p>
            <a:pPr marL="457200" lvl="1" indent="0" algn="just">
              <a:lnSpc>
                <a:spcPct val="110000"/>
              </a:lnSpc>
              <a:buNone/>
            </a:pPr>
            <a:r>
              <a:rPr lang="pt-PT" sz="1600" dirty="0"/>
              <a:t>Matriz B com estado inicial desejado. Por exemplo:</a:t>
            </a:r>
          </a:p>
          <a:p>
            <a:pPr marL="285750" indent="-285750" algn="just">
              <a:lnSpc>
                <a:spcPct val="110000"/>
              </a:lnSpc>
              <a:buFont typeface="Wingdings" panose="05000000000000000000" pitchFamily="2" charset="2"/>
              <a:buChar char="§"/>
            </a:pPr>
            <a:r>
              <a:rPr lang="pt-PT" sz="1800" b="1" dirty="0"/>
              <a:t>Estado Objetivo</a:t>
            </a:r>
          </a:p>
          <a:p>
            <a:pPr marL="457200" lvl="1" indent="0" algn="just">
              <a:lnSpc>
                <a:spcPct val="110000"/>
              </a:lnSpc>
              <a:buNone/>
            </a:pPr>
            <a:r>
              <a:rPr lang="pt-PT" sz="1600" dirty="0"/>
              <a:t>Matriz F sem estados finais (FZ) sozinhos. Por exemplo:</a:t>
            </a:r>
          </a:p>
          <a:p>
            <a:pPr algn="just"/>
            <a:endParaRPr lang="en-US" dirty="0"/>
          </a:p>
        </p:txBody>
      </p:sp>
      <p:sp>
        <p:nvSpPr>
          <p:cNvPr id="12" name="CaixaDeTexto 11">
            <a:extLst>
              <a:ext uri="{FF2B5EF4-FFF2-40B4-BE49-F238E27FC236}">
                <a16:creationId xmlns:a16="http://schemas.microsoft.com/office/drawing/2014/main" id="{3D924648-D2F3-4904-8FAF-937399E2E8CD}"/>
              </a:ext>
            </a:extLst>
          </p:cNvPr>
          <p:cNvSpPr txBox="1"/>
          <p:nvPr/>
        </p:nvSpPr>
        <p:spPr>
          <a:xfrm>
            <a:off x="7466003" y="3648704"/>
            <a:ext cx="3342586" cy="1110195"/>
          </a:xfrm>
          <a:prstGeom prst="rect">
            <a:avLst/>
          </a:prstGeom>
          <a:solidFill>
            <a:schemeClr val="tx1"/>
          </a:solidFill>
        </p:spPr>
        <p:txBody>
          <a:bodyPr wrap="square" rtlCol="0">
            <a:spAutoFit/>
          </a:bodyPr>
          <a:lstStyle/>
          <a:p>
            <a:pPr marL="457200" lvl="1" indent="0">
              <a:lnSpc>
                <a:spcPct val="100000"/>
              </a:lnSpc>
              <a:buNone/>
            </a:pPr>
            <a:r>
              <a:rPr lang="en-US" sz="1600" dirty="0">
                <a:solidFill>
                  <a:schemeClr val="bg2">
                    <a:lumMod val="90000"/>
                    <a:lumOff val="10000"/>
                  </a:schemeClr>
                </a:solidFill>
              </a:rPr>
              <a:t>B = [  [ 'X’ , ‘X’ , '-’ , ‘X’ ],</a:t>
            </a:r>
          </a:p>
          <a:p>
            <a:pPr marL="457200" lvl="1" indent="0">
              <a:lnSpc>
                <a:spcPct val="100000"/>
              </a:lnSpc>
              <a:buNone/>
            </a:pPr>
            <a:r>
              <a:rPr lang="en-US" sz="1600" dirty="0">
                <a:solidFill>
                  <a:schemeClr val="bg2">
                    <a:lumMod val="90000"/>
                    <a:lumOff val="10000"/>
                  </a:schemeClr>
                </a:solidFill>
              </a:rPr>
              <a:t>          [ ‘-’ , ’X’ , ’-’ , ’IP’ ],</a:t>
            </a:r>
          </a:p>
          <a:p>
            <a:pPr marL="457200" lvl="1" indent="0">
              <a:lnSpc>
                <a:spcPct val="100000"/>
              </a:lnSpc>
              <a:buNone/>
            </a:pPr>
            <a:r>
              <a:rPr lang="en-US" sz="1600" dirty="0">
                <a:solidFill>
                  <a:schemeClr val="bg2">
                    <a:lumMod val="90000"/>
                    <a:lumOff val="10000"/>
                  </a:schemeClr>
                </a:solidFill>
              </a:rPr>
              <a:t>          [ ‘FP’ , ‘X’ , ‘IP’ , ‘X’ ],</a:t>
            </a:r>
          </a:p>
          <a:p>
            <a:pPr marL="457200" lvl="1" indent="0">
              <a:lnSpc>
                <a:spcPct val="110000"/>
              </a:lnSpc>
              <a:buNone/>
            </a:pPr>
            <a:r>
              <a:rPr lang="en-US" sz="1600" dirty="0">
                <a:solidFill>
                  <a:schemeClr val="bg2">
                    <a:lumMod val="90000"/>
                    <a:lumOff val="10000"/>
                  </a:schemeClr>
                </a:solidFill>
              </a:rPr>
              <a:t>          [ ‘-’ , ’-’ , ’-’ , ’FP’ ] ]</a:t>
            </a:r>
          </a:p>
        </p:txBody>
      </p:sp>
      <p:sp>
        <p:nvSpPr>
          <p:cNvPr id="13" name="CaixaDeTexto 12">
            <a:extLst>
              <a:ext uri="{FF2B5EF4-FFF2-40B4-BE49-F238E27FC236}">
                <a16:creationId xmlns:a16="http://schemas.microsoft.com/office/drawing/2014/main" id="{620B89A1-F4BD-4059-B71D-96EBE5FA2A4E}"/>
              </a:ext>
            </a:extLst>
          </p:cNvPr>
          <p:cNvSpPr txBox="1"/>
          <p:nvPr/>
        </p:nvSpPr>
        <p:spPr>
          <a:xfrm>
            <a:off x="7466003" y="4867273"/>
            <a:ext cx="3342586" cy="1110195"/>
          </a:xfrm>
          <a:prstGeom prst="rect">
            <a:avLst/>
          </a:prstGeom>
          <a:solidFill>
            <a:schemeClr val="tx1"/>
          </a:solidFill>
        </p:spPr>
        <p:txBody>
          <a:bodyPr wrap="square" rtlCol="0">
            <a:spAutoFit/>
          </a:bodyPr>
          <a:lstStyle/>
          <a:p>
            <a:pPr marL="457200" lvl="1" indent="0">
              <a:lnSpc>
                <a:spcPct val="100000"/>
              </a:lnSpc>
              <a:buNone/>
            </a:pPr>
            <a:r>
              <a:rPr lang="en-US" sz="1600" dirty="0">
                <a:solidFill>
                  <a:schemeClr val="bg2">
                    <a:lumMod val="90000"/>
                    <a:lumOff val="10000"/>
                  </a:schemeClr>
                </a:solidFill>
              </a:rPr>
              <a:t>F = [  [ 'X’ , ‘X’ , '-’ , ‘X’ ],</a:t>
            </a:r>
          </a:p>
          <a:p>
            <a:pPr marL="457200" lvl="1" indent="0">
              <a:lnSpc>
                <a:spcPct val="100000"/>
              </a:lnSpc>
              <a:buNone/>
            </a:pPr>
            <a:r>
              <a:rPr lang="en-US" sz="1600" dirty="0">
                <a:solidFill>
                  <a:schemeClr val="bg2">
                    <a:lumMod val="90000"/>
                    <a:lumOff val="10000"/>
                  </a:schemeClr>
                </a:solidFill>
              </a:rPr>
              <a:t>          [ ‘-’ , ’X’ , ’-’ , ’-’ ],</a:t>
            </a:r>
          </a:p>
          <a:p>
            <a:pPr marL="457200" lvl="1" indent="0">
              <a:lnSpc>
                <a:spcPct val="100000"/>
              </a:lnSpc>
              <a:buNone/>
            </a:pPr>
            <a:r>
              <a:rPr lang="en-US" sz="1600" dirty="0">
                <a:solidFill>
                  <a:schemeClr val="bg2">
                    <a:lumMod val="90000"/>
                    <a:lumOff val="10000"/>
                  </a:schemeClr>
                </a:solidFill>
              </a:rPr>
              <a:t>          [ ‘IPFP’ , ‘X’ , ‘-’ , ‘X’ ],</a:t>
            </a:r>
          </a:p>
          <a:p>
            <a:pPr marL="457200" lvl="1" indent="0">
              <a:lnSpc>
                <a:spcPct val="110000"/>
              </a:lnSpc>
              <a:buNone/>
            </a:pPr>
            <a:r>
              <a:rPr lang="en-US" sz="1600" dirty="0">
                <a:solidFill>
                  <a:schemeClr val="bg2">
                    <a:lumMod val="90000"/>
                    <a:lumOff val="10000"/>
                  </a:schemeClr>
                </a:solidFill>
              </a:rPr>
              <a:t>          [ ‘-’ , ’-’ , ’-’ , ’IPFP’ ] ]</a:t>
            </a:r>
          </a:p>
        </p:txBody>
      </p:sp>
      <p:sp>
        <p:nvSpPr>
          <p:cNvPr id="4" name="Marcador de Posição do Número do Diapositivo 3">
            <a:extLst>
              <a:ext uri="{FF2B5EF4-FFF2-40B4-BE49-F238E27FC236}">
                <a16:creationId xmlns:a16="http://schemas.microsoft.com/office/drawing/2014/main" id="{6BE1F9BF-A0FA-4973-ACCA-F8A191746EFC}"/>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4231035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7677749-78D1-46BC-B45B-8A3AF5C4CFE0}"/>
              </a:ext>
            </a:extLst>
          </p:cNvPr>
          <p:cNvSpPr>
            <a:spLocks noGrp="1"/>
          </p:cNvSpPr>
          <p:nvPr>
            <p:ph type="title"/>
          </p:nvPr>
        </p:nvSpPr>
        <p:spPr>
          <a:xfrm>
            <a:off x="1058604" y="154719"/>
            <a:ext cx="2961800" cy="2111477"/>
          </a:xfrm>
        </p:spPr>
        <p:txBody>
          <a:bodyPr vert="horz" lIns="91440" tIns="45720" rIns="91440" bIns="45720" rtlCol="0" anchor="b">
            <a:normAutofit/>
          </a:bodyPr>
          <a:lstStyle/>
          <a:p>
            <a:r>
              <a:rPr lang="en-US" sz="4000" b="1" dirty="0" err="1"/>
              <a:t>Formulação</a:t>
            </a:r>
            <a:r>
              <a:rPr lang="en-US" sz="4000" b="1" dirty="0"/>
              <a:t> do </a:t>
            </a:r>
            <a:r>
              <a:rPr lang="en-US" sz="4000" b="1" dirty="0" err="1"/>
              <a:t>Problema</a:t>
            </a:r>
            <a:endParaRPr lang="en-US" sz="4000" dirty="0"/>
          </a:p>
        </p:txBody>
      </p:sp>
      <p:sp>
        <p:nvSpPr>
          <p:cNvPr id="6" name="CaixaDeTexto 5">
            <a:extLst>
              <a:ext uri="{FF2B5EF4-FFF2-40B4-BE49-F238E27FC236}">
                <a16:creationId xmlns:a16="http://schemas.microsoft.com/office/drawing/2014/main" id="{0462C971-0A16-431D-A59A-23D0E1C5F984}"/>
              </a:ext>
            </a:extLst>
          </p:cNvPr>
          <p:cNvSpPr txBox="1"/>
          <p:nvPr/>
        </p:nvSpPr>
        <p:spPr>
          <a:xfrm>
            <a:off x="1076432" y="2398080"/>
            <a:ext cx="2944817" cy="3471013"/>
          </a:xfr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r>
              <a:rPr lang="en-US" b="1" dirty="0" err="1">
                <a:solidFill>
                  <a:schemeClr val="tx1">
                    <a:lumMod val="75000"/>
                    <a:lumOff val="25000"/>
                  </a:schemeClr>
                </a:solidFill>
              </a:rPr>
              <a:t>Operadores</a:t>
            </a:r>
            <a:endParaRPr lang="en-US" b="1" dirty="0">
              <a:solidFill>
                <a:schemeClr val="tx1">
                  <a:lumMod val="75000"/>
                  <a:lumOff val="25000"/>
                </a:schemeClr>
              </a:solidFill>
            </a:endParaRPr>
          </a:p>
          <a:p>
            <a:pPr defTabSz="914400">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Legenda:    </a:t>
            </a: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IZ - </a:t>
            </a:r>
            <a:r>
              <a:rPr lang="en-US" dirty="0" err="1">
                <a:solidFill>
                  <a:schemeClr val="tx1">
                    <a:lumMod val="75000"/>
                    <a:lumOff val="25000"/>
                  </a:schemeClr>
                </a:solidFill>
              </a:rPr>
              <a:t>peça</a:t>
            </a:r>
            <a:r>
              <a:rPr lang="en-US" dirty="0">
                <a:solidFill>
                  <a:schemeClr val="tx1">
                    <a:lumMod val="75000"/>
                    <a:lumOff val="25000"/>
                  </a:schemeClr>
                </a:solidFill>
              </a:rPr>
              <a:t> que se move       </a:t>
            </a: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IY - </a:t>
            </a:r>
            <a:r>
              <a:rPr lang="en-US" dirty="0" err="1">
                <a:solidFill>
                  <a:schemeClr val="tx1">
                    <a:lumMod val="75000"/>
                    <a:lumOff val="25000"/>
                  </a:schemeClr>
                </a:solidFill>
              </a:rPr>
              <a:t>outra</a:t>
            </a:r>
            <a:r>
              <a:rPr lang="en-US" dirty="0">
                <a:solidFill>
                  <a:schemeClr val="tx1">
                    <a:lumMod val="75000"/>
                    <a:lumOff val="25000"/>
                  </a:schemeClr>
                </a:solidFill>
              </a:rPr>
              <a:t> </a:t>
            </a:r>
            <a:r>
              <a:rPr lang="en-US" dirty="0" err="1">
                <a:solidFill>
                  <a:schemeClr val="tx1">
                    <a:lumMod val="75000"/>
                    <a:lumOff val="25000"/>
                  </a:schemeClr>
                </a:solidFill>
              </a:rPr>
              <a:t>peça</a:t>
            </a:r>
            <a:r>
              <a:rPr lang="en-US" dirty="0">
                <a:solidFill>
                  <a:schemeClr val="tx1">
                    <a:lumMod val="75000"/>
                    <a:lumOff val="25000"/>
                  </a:schemeClr>
                </a:solidFill>
              </a:rPr>
              <a:t>       </a:t>
            </a: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X - </a:t>
            </a:r>
            <a:r>
              <a:rPr lang="en-US" dirty="0" err="1">
                <a:solidFill>
                  <a:schemeClr val="tx1">
                    <a:lumMod val="75000"/>
                    <a:lumOff val="25000"/>
                  </a:schemeClr>
                </a:solidFill>
              </a:rPr>
              <a:t>parede</a:t>
            </a:r>
            <a:endParaRPr lang="en-US" dirty="0">
              <a:solidFill>
                <a:schemeClr val="tx1">
                  <a:lumMod val="75000"/>
                  <a:lumOff val="25000"/>
                </a:schemeClr>
              </a:solidFill>
            </a:endParaRP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FK - </a:t>
            </a:r>
            <a:r>
              <a:rPr lang="en-US" dirty="0" err="1">
                <a:solidFill>
                  <a:schemeClr val="tx1">
                    <a:lumMod val="75000"/>
                    <a:lumOff val="25000"/>
                  </a:schemeClr>
                </a:solidFill>
              </a:rPr>
              <a:t>célula</a:t>
            </a:r>
            <a:r>
              <a:rPr lang="en-US" dirty="0">
                <a:solidFill>
                  <a:schemeClr val="tx1">
                    <a:lumMod val="75000"/>
                    <a:lumOff val="25000"/>
                  </a:schemeClr>
                </a:solidFill>
              </a:rPr>
              <a:t> final (Se IZ </a:t>
            </a:r>
            <a:r>
              <a:rPr lang="en-US" dirty="0" err="1">
                <a:solidFill>
                  <a:schemeClr val="tx1">
                    <a:lumMod val="75000"/>
                    <a:lumOff val="25000"/>
                  </a:schemeClr>
                </a:solidFill>
              </a:rPr>
              <a:t>estivesse</a:t>
            </a:r>
            <a:r>
              <a:rPr lang="en-US" dirty="0">
                <a:solidFill>
                  <a:schemeClr val="tx1">
                    <a:lumMod val="75000"/>
                    <a:lumOff val="25000"/>
                  </a:schemeClr>
                </a:solidFill>
              </a:rPr>
              <a:t> </a:t>
            </a:r>
            <a:r>
              <a:rPr lang="en-US" dirty="0" err="1">
                <a:solidFill>
                  <a:schemeClr val="tx1">
                    <a:lumMod val="75000"/>
                    <a:lumOff val="25000"/>
                  </a:schemeClr>
                </a:solidFill>
              </a:rPr>
              <a:t>em</a:t>
            </a:r>
            <a:r>
              <a:rPr lang="en-US" dirty="0">
                <a:solidFill>
                  <a:schemeClr val="tx1">
                    <a:lumMod val="75000"/>
                    <a:lumOff val="25000"/>
                  </a:schemeClr>
                </a:solidFill>
              </a:rPr>
              <a:t> </a:t>
            </a:r>
            <a:r>
              <a:rPr lang="en-US" dirty="0" err="1">
                <a:solidFill>
                  <a:schemeClr val="tx1">
                    <a:lumMod val="75000"/>
                    <a:lumOff val="25000"/>
                  </a:schemeClr>
                </a:solidFill>
              </a:rPr>
              <a:t>cima</a:t>
            </a:r>
            <a:r>
              <a:rPr lang="en-US" dirty="0">
                <a:solidFill>
                  <a:schemeClr val="tx1">
                    <a:lumMod val="75000"/>
                    <a:lumOff val="25000"/>
                  </a:schemeClr>
                </a:solidFill>
              </a:rPr>
              <a:t> de </a:t>
            </a:r>
            <a:r>
              <a:rPr lang="en-US" dirty="0" err="1">
                <a:solidFill>
                  <a:schemeClr val="tx1">
                    <a:lumMod val="75000"/>
                    <a:lumOff val="25000"/>
                  </a:schemeClr>
                </a:solidFill>
              </a:rPr>
              <a:t>uma</a:t>
            </a:r>
            <a:r>
              <a:rPr lang="en-US" dirty="0">
                <a:solidFill>
                  <a:schemeClr val="tx1">
                    <a:lumMod val="75000"/>
                    <a:lumOff val="25000"/>
                  </a:schemeClr>
                </a:solidFill>
              </a:rPr>
              <a:t> antes do </a:t>
            </a:r>
            <a:r>
              <a:rPr lang="en-US" dirty="0" err="1">
                <a:solidFill>
                  <a:schemeClr val="tx1">
                    <a:lumMod val="75000"/>
                    <a:lumOff val="25000"/>
                  </a:schemeClr>
                </a:solidFill>
              </a:rPr>
              <a:t>movimento</a:t>
            </a:r>
            <a:r>
              <a:rPr lang="en-US" dirty="0">
                <a:solidFill>
                  <a:schemeClr val="tx1">
                    <a:lumMod val="75000"/>
                    <a:lumOff val="25000"/>
                  </a:schemeClr>
                </a:solidFill>
              </a:rPr>
              <a:t>), K </a:t>
            </a:r>
            <a:r>
              <a:rPr lang="pt-PT" dirty="0">
                <a:solidFill>
                  <a:schemeClr val="tx1">
                    <a:lumMod val="75000"/>
                    <a:lumOff val="25000"/>
                  </a:schemeClr>
                </a:solidFill>
              </a:rPr>
              <a:t>∈ </a:t>
            </a:r>
            <a:r>
              <a:rPr lang="en-US" dirty="0">
                <a:solidFill>
                  <a:schemeClr val="tx1">
                    <a:lumMod val="75000"/>
                    <a:lumOff val="25000"/>
                  </a:schemeClr>
                </a:solidFill>
              </a:rPr>
              <a:t>{Z, Y}</a:t>
            </a:r>
          </a:p>
        </p:txBody>
      </p:sp>
      <p:sp>
        <p:nvSpPr>
          <p:cNvPr id="13" name="Rectangle 12">
            <a:extLst>
              <a:ext uri="{FF2B5EF4-FFF2-40B4-BE49-F238E27FC236}">
                <a16:creationId xmlns:a16="http://schemas.microsoft.com/office/drawing/2014/main" id="{77C34054-98F8-4229-885E-04C52596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22AAB964-B835-4B93-A1F3-4A30D1F38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ção do Número do Diapositivo 2">
            <a:extLst>
              <a:ext uri="{FF2B5EF4-FFF2-40B4-BE49-F238E27FC236}">
                <a16:creationId xmlns:a16="http://schemas.microsoft.com/office/drawing/2014/main" id="{E4A4434B-DFCD-4264-9027-AE0CEC15036F}"/>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6D22F896-40B5-4ADD-8801-0D06FADFA095}" type="slidenum">
              <a:rPr lang="en-US" smtClean="0"/>
              <a:pPr defTabSz="914400">
                <a:spcAft>
                  <a:spcPts val="600"/>
                </a:spcAft>
              </a:pPr>
              <a:t>4</a:t>
            </a:fld>
            <a:endParaRPr lang="en-US"/>
          </a:p>
        </p:txBody>
      </p:sp>
      <p:graphicFrame>
        <p:nvGraphicFramePr>
          <p:cNvPr id="4" name="Table 18">
            <a:extLst>
              <a:ext uri="{FF2B5EF4-FFF2-40B4-BE49-F238E27FC236}">
                <a16:creationId xmlns:a16="http://schemas.microsoft.com/office/drawing/2014/main" id="{3E40DD73-693B-42F7-8E23-82748F921B12}"/>
              </a:ext>
            </a:extLst>
          </p:cNvPr>
          <p:cNvGraphicFramePr>
            <a:graphicFrameLocks noGrp="1"/>
          </p:cNvGraphicFramePr>
          <p:nvPr>
            <p:extLst>
              <p:ext uri="{D42A27DB-BD31-4B8C-83A1-F6EECF244321}">
                <p14:modId xmlns:p14="http://schemas.microsoft.com/office/powerpoint/2010/main" val="1740908466"/>
              </p:ext>
            </p:extLst>
          </p:nvPr>
        </p:nvGraphicFramePr>
        <p:xfrm>
          <a:off x="4653446" y="900421"/>
          <a:ext cx="6905513" cy="4533474"/>
        </p:xfrm>
        <a:graphic>
          <a:graphicData uri="http://schemas.openxmlformats.org/drawingml/2006/table">
            <a:tbl>
              <a:tblPr firstRow="1" bandRow="1">
                <a:tableStyleId>{3B4B98B0-60AC-42C2-AFA5-B58CD77FA1E5}</a:tableStyleId>
              </a:tblPr>
              <a:tblGrid>
                <a:gridCol w="830077">
                  <a:extLst>
                    <a:ext uri="{9D8B030D-6E8A-4147-A177-3AD203B41FA5}">
                      <a16:colId xmlns:a16="http://schemas.microsoft.com/office/drawing/2014/main" val="2159812458"/>
                    </a:ext>
                  </a:extLst>
                </a:gridCol>
                <a:gridCol w="2433684">
                  <a:extLst>
                    <a:ext uri="{9D8B030D-6E8A-4147-A177-3AD203B41FA5}">
                      <a16:colId xmlns:a16="http://schemas.microsoft.com/office/drawing/2014/main" val="4186244219"/>
                    </a:ext>
                  </a:extLst>
                </a:gridCol>
                <a:gridCol w="2820994">
                  <a:extLst>
                    <a:ext uri="{9D8B030D-6E8A-4147-A177-3AD203B41FA5}">
                      <a16:colId xmlns:a16="http://schemas.microsoft.com/office/drawing/2014/main" val="1842513993"/>
                    </a:ext>
                  </a:extLst>
                </a:gridCol>
                <a:gridCol w="820758">
                  <a:extLst>
                    <a:ext uri="{9D8B030D-6E8A-4147-A177-3AD203B41FA5}">
                      <a16:colId xmlns:a16="http://schemas.microsoft.com/office/drawing/2014/main" val="3297339727"/>
                    </a:ext>
                  </a:extLst>
                </a:gridCol>
              </a:tblGrid>
              <a:tr h="377385">
                <a:tc>
                  <a:txBody>
                    <a:bodyPr/>
                    <a:lstStyle/>
                    <a:p>
                      <a:pPr algn="ctr"/>
                      <a:r>
                        <a:rPr lang="pt-PT" sz="1200" noProof="0">
                          <a:solidFill>
                            <a:schemeClr val="tx1"/>
                          </a:solidFill>
                        </a:rPr>
                        <a:t>Nome</a:t>
                      </a:r>
                    </a:p>
                  </a:txBody>
                  <a:tcPr marL="136563" marR="81938" marT="81938" marB="81938" anchor="ctr"/>
                </a:tc>
                <a:tc>
                  <a:txBody>
                    <a:bodyPr/>
                    <a:lstStyle/>
                    <a:p>
                      <a:pPr algn="ctr"/>
                      <a:r>
                        <a:rPr lang="pt-PT" sz="1200" noProof="0">
                          <a:solidFill>
                            <a:schemeClr val="tx1"/>
                          </a:solidFill>
                        </a:rPr>
                        <a:t>Pré-condição</a:t>
                      </a:r>
                    </a:p>
                  </a:txBody>
                  <a:tcPr marL="136563" marR="81938" marT="81938" marB="81938" anchor="ctr"/>
                </a:tc>
                <a:tc>
                  <a:txBody>
                    <a:bodyPr/>
                    <a:lstStyle/>
                    <a:p>
                      <a:pPr algn="ctr"/>
                      <a:r>
                        <a:rPr lang="pt-PT" sz="1200" noProof="0">
                          <a:solidFill>
                            <a:schemeClr val="tx1"/>
                          </a:solidFill>
                        </a:rPr>
                        <a:t>Efeitos</a:t>
                      </a:r>
                    </a:p>
                  </a:txBody>
                  <a:tcPr marL="136563" marR="81938" marT="81938" marB="81938" anchor="ctr"/>
                </a:tc>
                <a:tc>
                  <a:txBody>
                    <a:bodyPr/>
                    <a:lstStyle/>
                    <a:p>
                      <a:pPr algn="ctr"/>
                      <a:r>
                        <a:rPr lang="pt-PT" sz="1200" noProof="0">
                          <a:solidFill>
                            <a:schemeClr val="tx1"/>
                          </a:solidFill>
                        </a:rPr>
                        <a:t>Custo</a:t>
                      </a:r>
                    </a:p>
                  </a:txBody>
                  <a:tcPr marL="136563" marR="81938" marT="81938" marB="81938" anchor="ctr"/>
                </a:tc>
                <a:extLst>
                  <a:ext uri="{0D108BD9-81ED-4DB2-BD59-A6C34878D82A}">
                    <a16:rowId xmlns:a16="http://schemas.microsoft.com/office/drawing/2014/main" val="3537534047"/>
                  </a:ext>
                </a:extLst>
              </a:tr>
              <a:tr h="902325">
                <a:tc>
                  <a:txBody>
                    <a:bodyPr/>
                    <a:lstStyle/>
                    <a:p>
                      <a:pPr algn="ctr"/>
                      <a:r>
                        <a:rPr lang="en-US" sz="1200">
                          <a:solidFill>
                            <a:schemeClr val="tx1"/>
                          </a:solidFill>
                        </a:rPr>
                        <a:t>Up</a:t>
                      </a:r>
                      <a:endParaRPr lang="pt-PT" sz="1200">
                        <a:solidFill>
                          <a:schemeClr val="tx1"/>
                        </a:solidFill>
                      </a:endParaRPr>
                    </a:p>
                  </a:txBody>
                  <a:tcPr marL="136563" marR="71013" marT="71013" marB="71013" anchor="ctr"/>
                </a:tc>
                <a:tc>
                  <a:txBody>
                    <a:bodyPr/>
                    <a:lstStyle/>
                    <a:p>
                      <a:pPr algn="ctr"/>
                      <a:r>
                        <a:rPr lang="pt-PT" sz="1200" b="0" kern="1200">
                          <a:solidFill>
                            <a:schemeClr val="tx1"/>
                          </a:solidFill>
                          <a:effectLst/>
                        </a:rPr>
                        <a:t>∃IZ, B[ IZx , IZy-1 ] ∉ { “X” , ”IY” } ∧ IZy &gt; 0</a:t>
                      </a:r>
                      <a:endParaRPr lang="pt-PT" sz="1200">
                        <a:solidFill>
                          <a:schemeClr val="tx1"/>
                        </a:solidFill>
                      </a:endParaRPr>
                    </a:p>
                  </a:txBody>
                  <a:tcPr marL="136563" marR="71013" marT="71013" marB="71013" anchor="ctr"/>
                </a:tc>
                <a:tc>
                  <a:txBody>
                    <a:bodyPr/>
                    <a:lstStyle/>
                    <a:p>
                      <a:pPr algn="ctr"/>
                      <a:r>
                        <a:rPr lang="pt-PT" sz="1200" b="0" kern="1200" dirty="0">
                          <a:solidFill>
                            <a:schemeClr val="tx1"/>
                          </a:solidFill>
                          <a:effectLst/>
                        </a:rPr>
                        <a:t>∀IZ, </a:t>
                      </a:r>
                    </a:p>
                    <a:p>
                      <a:pPr algn="ctr"/>
                      <a:r>
                        <a:rPr lang="pt-PT" sz="1200" b="0" kern="1200" dirty="0" err="1">
                          <a:solidFill>
                            <a:schemeClr val="tx1"/>
                          </a:solidFill>
                          <a:effectLst/>
                        </a:rPr>
                        <a:t>While</a:t>
                      </a:r>
                      <a:r>
                        <a:rPr lang="pt-PT" sz="1200" b="0" kern="1200" dirty="0">
                          <a:solidFill>
                            <a:schemeClr val="tx1"/>
                          </a:solidFill>
                          <a:effectLst/>
                        </a:rPr>
                        <a:t> (B[ IZx-1, </a:t>
                      </a:r>
                      <a:r>
                        <a:rPr lang="pt-PT" sz="1200" b="0" kern="1200" dirty="0" err="1">
                          <a:solidFill>
                            <a:schemeClr val="tx1"/>
                          </a:solidFill>
                          <a:effectLst/>
                        </a:rPr>
                        <a:t>IZy</a:t>
                      </a:r>
                      <a:r>
                        <a:rPr lang="pt-PT" sz="1200" b="0" kern="1200" dirty="0">
                          <a:solidFill>
                            <a:schemeClr val="tx1"/>
                          </a:solidFill>
                          <a:effectLst/>
                        </a:rPr>
                        <a:t> ] ∉ { “X” , ”IY” }) </a:t>
                      </a:r>
                    </a:p>
                    <a:p>
                      <a:pPr algn="ctr"/>
                      <a:r>
                        <a:rPr lang="pt-PT" sz="1200" b="0" kern="1200" dirty="0">
                          <a:solidFill>
                            <a:schemeClr val="tx1"/>
                          </a:solidFill>
                          <a:effectLst/>
                        </a:rPr>
                        <a:t>do B[ </a:t>
                      </a:r>
                      <a:r>
                        <a:rPr lang="pt-PT" sz="1200" b="0" kern="1200" dirty="0" err="1">
                          <a:solidFill>
                            <a:schemeClr val="tx1"/>
                          </a:solidFill>
                          <a:effectLst/>
                        </a:rPr>
                        <a:t>IZx</a:t>
                      </a:r>
                      <a:r>
                        <a:rPr lang="pt-PT" sz="1200" b="0" kern="1200" dirty="0">
                          <a:solidFill>
                            <a:schemeClr val="tx1"/>
                          </a:solidFill>
                          <a:effectLst/>
                        </a:rPr>
                        <a:t> , IZy-1 ]=IZ;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 </a:t>
                      </a:r>
                      <a:r>
                        <a:rPr lang="pt-PT" sz="1200" b="0" kern="1200" dirty="0" err="1">
                          <a:solidFill>
                            <a:schemeClr val="tx1"/>
                          </a:solidFill>
                          <a:effectLst/>
                        </a:rPr>
                        <a:t>or</a:t>
                      </a:r>
                      <a:r>
                        <a:rPr lang="pt-PT" sz="1200" b="0" kern="1200" dirty="0">
                          <a:solidFill>
                            <a:schemeClr val="tx1"/>
                          </a:solidFill>
                          <a:effectLst/>
                        </a:rPr>
                        <a:t>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a:solidFill>
                            <a:schemeClr val="tx1"/>
                          </a:solidFill>
                          <a:effectLst/>
                        </a:rPr>
                        <a:t> ] = FK</a:t>
                      </a:r>
                      <a:endParaRPr lang="pt-PT" sz="120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3942723889"/>
                  </a:ext>
                </a:extLst>
              </a:tr>
              <a:tr h="1084588">
                <a:tc>
                  <a:txBody>
                    <a:bodyPr/>
                    <a:lstStyle/>
                    <a:p>
                      <a:pPr algn="ctr"/>
                      <a:r>
                        <a:rPr lang="en-US" sz="1200">
                          <a:solidFill>
                            <a:schemeClr val="tx1"/>
                          </a:solidFill>
                        </a:rPr>
                        <a:t>Down</a:t>
                      </a:r>
                      <a:endParaRPr lang="pt-PT" sz="1200">
                        <a:solidFill>
                          <a:schemeClr val="tx1"/>
                        </a:solidFill>
                      </a:endParaRPr>
                    </a:p>
                  </a:txBody>
                  <a:tcPr marL="136563" marR="71013" marT="71013" marB="71013" anchor="ctr"/>
                </a:tc>
                <a:tc>
                  <a:txBody>
                    <a:bodyPr/>
                    <a:lstStyle/>
                    <a:p>
                      <a:pPr algn="ctr"/>
                      <a:r>
                        <a:rPr lang="pt-PT" sz="1200" b="0" kern="1200" dirty="0">
                          <a:solidFill>
                            <a:schemeClr val="tx1"/>
                          </a:solidFill>
                          <a:effectLst/>
                        </a:rPr>
                        <a:t>∃IZ, B[ </a:t>
                      </a:r>
                      <a:r>
                        <a:rPr lang="pt-PT" sz="1200" b="0" kern="1200" dirty="0" err="1">
                          <a:solidFill>
                            <a:schemeClr val="tx1"/>
                          </a:solidFill>
                          <a:effectLst/>
                        </a:rPr>
                        <a:t>IZx</a:t>
                      </a:r>
                      <a:r>
                        <a:rPr lang="pt-PT" sz="1200" b="0" kern="1200" dirty="0">
                          <a:solidFill>
                            <a:schemeClr val="tx1"/>
                          </a:solidFill>
                          <a:effectLst/>
                        </a:rPr>
                        <a:t> , </a:t>
                      </a:r>
                      <a:r>
                        <a:rPr lang="pt-PT" sz="1200" b="0" kern="1200" dirty="0" err="1">
                          <a:solidFill>
                            <a:schemeClr val="tx1"/>
                          </a:solidFill>
                          <a:effectLst/>
                        </a:rPr>
                        <a:t>IZy</a:t>
                      </a:r>
                      <a:r>
                        <a:rPr lang="pt-PT" sz="1200" b="0" kern="1200" dirty="0">
                          <a:solidFill>
                            <a:schemeClr val="tx1"/>
                          </a:solidFill>
                          <a:effectLst/>
                        </a:rPr>
                        <a:t> + 1 ] ∉ { “X” , ”IY” } ∧ </a:t>
                      </a:r>
                      <a:r>
                        <a:rPr lang="pt-PT" sz="1200" b="0" kern="1200" dirty="0" err="1">
                          <a:solidFill>
                            <a:schemeClr val="tx1"/>
                          </a:solidFill>
                          <a:effectLst/>
                        </a:rPr>
                        <a:t>IZy</a:t>
                      </a:r>
                      <a:r>
                        <a:rPr lang="pt-PT" sz="1200" b="0" kern="1200" dirty="0">
                          <a:solidFill>
                            <a:schemeClr val="tx1"/>
                          </a:solidFill>
                          <a:effectLst/>
                        </a:rPr>
                        <a:t> &lt; </a:t>
                      </a:r>
                      <a:r>
                        <a:rPr lang="pt-PT" sz="1200" b="0" kern="1200" dirty="0" err="1">
                          <a:solidFill>
                            <a:schemeClr val="tx1"/>
                          </a:solidFill>
                          <a:effectLst/>
                        </a:rPr>
                        <a:t>B.size</a:t>
                      </a:r>
                      <a:endParaRPr lang="pt-PT" sz="1200" dirty="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a:solidFill>
                            <a:schemeClr val="tx1"/>
                          </a:solidFill>
                          <a:effectLst/>
                        </a:rPr>
                        <a:t>∀IZ,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err="1">
                          <a:solidFill>
                            <a:schemeClr val="tx1"/>
                          </a:solidFill>
                          <a:effectLst/>
                        </a:rPr>
                        <a:t>While</a:t>
                      </a:r>
                      <a:r>
                        <a:rPr lang="pt-PT" sz="1200" b="0" kern="1200" dirty="0">
                          <a:solidFill>
                            <a:schemeClr val="tx1"/>
                          </a:solidFill>
                          <a:effectLst/>
                        </a:rPr>
                        <a:t> (B[ IZx+1,IZy ] ∉ { “X” ,”IY”})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a:solidFill>
                            <a:schemeClr val="tx1"/>
                          </a:solidFill>
                          <a:effectLst/>
                        </a:rPr>
                        <a:t>do  B[ </a:t>
                      </a:r>
                      <a:r>
                        <a:rPr lang="pt-PT" sz="1200" b="0" kern="1200" dirty="0" err="1">
                          <a:solidFill>
                            <a:schemeClr val="tx1"/>
                          </a:solidFill>
                          <a:effectLst/>
                        </a:rPr>
                        <a:t>IZx</a:t>
                      </a:r>
                      <a:r>
                        <a:rPr lang="pt-PT" sz="1200" b="0" kern="1200" dirty="0">
                          <a:solidFill>
                            <a:schemeClr val="tx1"/>
                          </a:solidFill>
                          <a:effectLst/>
                        </a:rPr>
                        <a:t> , IZy+1] = IZ;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 </a:t>
                      </a:r>
                      <a:r>
                        <a:rPr lang="pt-PT" sz="1200" b="0" kern="1200" dirty="0" err="1">
                          <a:solidFill>
                            <a:schemeClr val="tx1"/>
                          </a:solidFill>
                          <a:effectLst/>
                        </a:rPr>
                        <a:t>or</a:t>
                      </a:r>
                      <a:r>
                        <a:rPr lang="pt-PT" sz="1200" b="0" kern="1200" dirty="0">
                          <a:solidFill>
                            <a:schemeClr val="tx1"/>
                          </a:solidFill>
                          <a:effectLst/>
                        </a:rPr>
                        <a:t>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FK</a:t>
                      </a:r>
                      <a:endParaRPr lang="pt-PT" sz="1200" dirty="0">
                        <a:solidFill>
                          <a:schemeClr val="tx1"/>
                        </a:solidFill>
                      </a:endParaRPr>
                    </a:p>
                    <a:p>
                      <a:pPr algn="ctr"/>
                      <a:endParaRPr lang="pt-PT" sz="1200" dirty="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3673022739"/>
                  </a:ext>
                </a:extLst>
              </a:tr>
              <a:tr h="1084588">
                <a:tc>
                  <a:txBody>
                    <a:bodyPr/>
                    <a:lstStyle/>
                    <a:p>
                      <a:pPr algn="ctr"/>
                      <a:r>
                        <a:rPr lang="en-US" sz="1200">
                          <a:solidFill>
                            <a:schemeClr val="tx1"/>
                          </a:solidFill>
                        </a:rPr>
                        <a:t>Left</a:t>
                      </a:r>
                      <a:endParaRPr lang="pt-PT" sz="1200">
                        <a:solidFill>
                          <a:schemeClr val="tx1"/>
                        </a:solidFill>
                      </a:endParaRPr>
                    </a:p>
                  </a:txBody>
                  <a:tcPr marL="136563" marR="71013" marT="71013" marB="71013" anchor="ctr"/>
                </a:tc>
                <a:tc>
                  <a:txBody>
                    <a:bodyPr/>
                    <a:lstStyle/>
                    <a:p>
                      <a:pPr algn="ctr"/>
                      <a:r>
                        <a:rPr lang="pt-PT" sz="1200" b="0" kern="1200" dirty="0">
                          <a:solidFill>
                            <a:schemeClr val="tx1"/>
                          </a:solidFill>
                          <a:effectLst/>
                        </a:rPr>
                        <a:t>∃IZ, B[ IZx-1 , </a:t>
                      </a:r>
                      <a:r>
                        <a:rPr lang="pt-PT" sz="1200" b="0" kern="1200" dirty="0" err="1">
                          <a:solidFill>
                            <a:schemeClr val="tx1"/>
                          </a:solidFill>
                          <a:effectLst/>
                        </a:rPr>
                        <a:t>IZy</a:t>
                      </a:r>
                      <a:r>
                        <a:rPr lang="pt-PT" sz="1200" b="0" kern="1200" dirty="0">
                          <a:solidFill>
                            <a:schemeClr val="tx1"/>
                          </a:solidFill>
                          <a:effectLst/>
                        </a:rPr>
                        <a:t> ] ∉ { “X” , ”IY” } ∧ </a:t>
                      </a:r>
                      <a:r>
                        <a:rPr lang="pt-PT" sz="1200" b="0" kern="1200" dirty="0" err="1">
                          <a:solidFill>
                            <a:schemeClr val="tx1"/>
                          </a:solidFill>
                          <a:effectLst/>
                        </a:rPr>
                        <a:t>IZx</a:t>
                      </a:r>
                      <a:r>
                        <a:rPr lang="pt-PT" sz="1200" b="0" kern="1200" dirty="0">
                          <a:solidFill>
                            <a:schemeClr val="tx1"/>
                          </a:solidFill>
                          <a:effectLst/>
                        </a:rPr>
                        <a:t> &gt; 0</a:t>
                      </a:r>
                      <a:endParaRPr lang="pt-PT" sz="1200" dirty="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a:solidFill>
                            <a:schemeClr val="tx1"/>
                          </a:solidFill>
                          <a:effectLst/>
                        </a:rPr>
                        <a:t>∀IZ,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err="1">
                          <a:solidFill>
                            <a:schemeClr val="tx1"/>
                          </a:solidFill>
                          <a:effectLst/>
                        </a:rPr>
                        <a:t>While</a:t>
                      </a:r>
                      <a:r>
                        <a:rPr lang="pt-PT" sz="1200" b="0" kern="1200" dirty="0">
                          <a:solidFill>
                            <a:schemeClr val="tx1"/>
                          </a:solidFill>
                          <a:effectLst/>
                        </a:rPr>
                        <a:t> (B[ </a:t>
                      </a:r>
                      <a:r>
                        <a:rPr lang="pt-PT" sz="1200" b="0" kern="1200" dirty="0" err="1">
                          <a:solidFill>
                            <a:schemeClr val="tx1"/>
                          </a:solidFill>
                          <a:effectLst/>
                        </a:rPr>
                        <a:t>IZx</a:t>
                      </a:r>
                      <a:r>
                        <a:rPr lang="pt-PT" sz="1200" b="0" kern="1200" dirty="0">
                          <a:solidFill>
                            <a:schemeClr val="tx1"/>
                          </a:solidFill>
                          <a:effectLst/>
                        </a:rPr>
                        <a:t> , IZy-1 ] ∉ { “X” , ”IY” }) do B[ IZx-1 , </a:t>
                      </a:r>
                      <a:r>
                        <a:rPr lang="pt-PT" sz="1200" b="0" kern="1200" dirty="0" err="1">
                          <a:solidFill>
                            <a:schemeClr val="tx1"/>
                          </a:solidFill>
                          <a:effectLst/>
                        </a:rPr>
                        <a:t>IZy</a:t>
                      </a:r>
                      <a:r>
                        <a:rPr lang="pt-PT" sz="1200" b="0" kern="1200" dirty="0">
                          <a:solidFill>
                            <a:schemeClr val="tx1"/>
                          </a:solidFill>
                          <a:effectLst/>
                        </a:rPr>
                        <a:t> ] = IZ;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 </a:t>
                      </a:r>
                      <a:r>
                        <a:rPr lang="pt-PT" sz="1200" b="0" kern="1200" dirty="0" err="1">
                          <a:solidFill>
                            <a:schemeClr val="tx1"/>
                          </a:solidFill>
                          <a:effectLst/>
                        </a:rPr>
                        <a:t>or</a:t>
                      </a:r>
                      <a:r>
                        <a:rPr lang="pt-PT" sz="1200" b="0" kern="1200" dirty="0">
                          <a:solidFill>
                            <a:schemeClr val="tx1"/>
                          </a:solidFill>
                          <a:effectLst/>
                        </a:rPr>
                        <a:t>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FK</a:t>
                      </a:r>
                      <a:endParaRPr lang="pt-PT" sz="1200" dirty="0">
                        <a:solidFill>
                          <a:schemeClr val="tx1"/>
                        </a:solidFill>
                      </a:endParaRPr>
                    </a:p>
                    <a:p>
                      <a:pPr algn="ctr"/>
                      <a:endParaRPr lang="pt-PT" sz="1200" dirty="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3184130834"/>
                  </a:ext>
                </a:extLst>
              </a:tr>
              <a:tr h="1084588">
                <a:tc>
                  <a:txBody>
                    <a:bodyPr/>
                    <a:lstStyle/>
                    <a:p>
                      <a:pPr algn="ctr"/>
                      <a:r>
                        <a:rPr lang="en-US" sz="1200">
                          <a:solidFill>
                            <a:schemeClr val="tx1"/>
                          </a:solidFill>
                        </a:rPr>
                        <a:t>Right</a:t>
                      </a:r>
                      <a:endParaRPr lang="pt-PT" sz="120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a:solidFill>
                            <a:schemeClr val="tx1"/>
                          </a:solidFill>
                          <a:effectLst/>
                        </a:rPr>
                        <a:t>∃IZ, B[ IZx+1 , </a:t>
                      </a:r>
                      <a:r>
                        <a:rPr lang="pt-PT" sz="1200" b="0" kern="1200" dirty="0" err="1">
                          <a:solidFill>
                            <a:schemeClr val="tx1"/>
                          </a:solidFill>
                          <a:effectLst/>
                        </a:rPr>
                        <a:t>IZy</a:t>
                      </a:r>
                      <a:r>
                        <a:rPr lang="pt-PT" sz="1200" b="0" kern="1200" dirty="0">
                          <a:solidFill>
                            <a:schemeClr val="tx1"/>
                          </a:solidFill>
                          <a:effectLst/>
                        </a:rPr>
                        <a:t> ] ∉ { “X” , ”IY” } ∧ </a:t>
                      </a:r>
                      <a:r>
                        <a:rPr lang="pt-PT" sz="1200" b="0" kern="1200" dirty="0" err="1">
                          <a:solidFill>
                            <a:schemeClr val="tx1"/>
                          </a:solidFill>
                          <a:effectLst/>
                        </a:rPr>
                        <a:t>IZx</a:t>
                      </a:r>
                      <a:r>
                        <a:rPr lang="pt-PT" sz="1200" b="0" kern="1200" dirty="0">
                          <a:solidFill>
                            <a:schemeClr val="tx1"/>
                          </a:solidFill>
                          <a:effectLst/>
                        </a:rPr>
                        <a:t> &lt; </a:t>
                      </a:r>
                      <a:r>
                        <a:rPr lang="pt-PT" sz="1200" b="0" kern="1200" dirty="0" err="1">
                          <a:solidFill>
                            <a:schemeClr val="tx1"/>
                          </a:solidFill>
                          <a:effectLst/>
                        </a:rPr>
                        <a:t>B.size</a:t>
                      </a:r>
                      <a:endParaRPr lang="pt-PT" sz="1200" dirty="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a:solidFill>
                            <a:schemeClr val="tx1"/>
                          </a:solidFill>
                          <a:effectLst/>
                        </a:rPr>
                        <a:t>∀IZ,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err="1">
                          <a:solidFill>
                            <a:schemeClr val="tx1"/>
                          </a:solidFill>
                          <a:effectLst/>
                        </a:rPr>
                        <a:t>While</a:t>
                      </a:r>
                      <a:r>
                        <a:rPr lang="pt-PT" sz="1200" b="0" kern="1200" dirty="0">
                          <a:solidFill>
                            <a:schemeClr val="tx1"/>
                          </a:solidFill>
                          <a:effectLst/>
                        </a:rPr>
                        <a:t> (B[ </a:t>
                      </a:r>
                      <a:r>
                        <a:rPr lang="pt-PT" sz="1200" b="0" kern="1200" dirty="0" err="1">
                          <a:solidFill>
                            <a:schemeClr val="tx1"/>
                          </a:solidFill>
                          <a:effectLst/>
                        </a:rPr>
                        <a:t>IZx</a:t>
                      </a:r>
                      <a:r>
                        <a:rPr lang="pt-PT" sz="1200" b="0" kern="1200" dirty="0">
                          <a:solidFill>
                            <a:schemeClr val="tx1"/>
                          </a:solidFill>
                          <a:effectLst/>
                        </a:rPr>
                        <a:t> , IZy+1 ] ∉ { “X” ,”IY”})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dirty="0">
                          <a:solidFill>
                            <a:schemeClr val="tx1"/>
                          </a:solidFill>
                          <a:effectLst/>
                        </a:rPr>
                        <a:t>do B[ IZx+1 , </a:t>
                      </a:r>
                      <a:r>
                        <a:rPr lang="pt-PT" sz="1200" b="0" kern="1200" dirty="0" err="1">
                          <a:solidFill>
                            <a:schemeClr val="tx1"/>
                          </a:solidFill>
                          <a:effectLst/>
                        </a:rPr>
                        <a:t>IZy</a:t>
                      </a:r>
                      <a:r>
                        <a:rPr lang="pt-PT" sz="1200" b="0" kern="1200" dirty="0">
                          <a:solidFill>
                            <a:schemeClr val="tx1"/>
                          </a:solidFill>
                          <a:effectLst/>
                        </a:rPr>
                        <a:t> ] = IZ;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 </a:t>
                      </a:r>
                      <a:r>
                        <a:rPr lang="pt-PT" sz="1200" b="0" kern="1200" dirty="0" err="1">
                          <a:solidFill>
                            <a:schemeClr val="tx1"/>
                          </a:solidFill>
                          <a:effectLst/>
                        </a:rPr>
                        <a:t>or</a:t>
                      </a:r>
                      <a:r>
                        <a:rPr lang="pt-PT" sz="1200" b="0" kern="1200" dirty="0">
                          <a:solidFill>
                            <a:schemeClr val="tx1"/>
                          </a:solidFill>
                          <a:effectLst/>
                        </a:rPr>
                        <a:t> B[ </a:t>
                      </a:r>
                      <a:r>
                        <a:rPr lang="pt-PT" sz="1200" b="0" kern="1200" dirty="0" err="1">
                          <a:solidFill>
                            <a:schemeClr val="tx1"/>
                          </a:solidFill>
                          <a:effectLst/>
                        </a:rPr>
                        <a:t>IZx</a:t>
                      </a:r>
                      <a:r>
                        <a:rPr lang="pt-PT" sz="1200" b="0" kern="1200" dirty="0">
                          <a:solidFill>
                            <a:schemeClr val="tx1"/>
                          </a:solidFill>
                          <a:effectLst/>
                        </a:rPr>
                        <a:t>, </a:t>
                      </a:r>
                      <a:r>
                        <a:rPr lang="pt-PT" sz="1200" b="0" kern="1200" dirty="0" err="1">
                          <a:solidFill>
                            <a:schemeClr val="tx1"/>
                          </a:solidFill>
                          <a:effectLst/>
                        </a:rPr>
                        <a:t>IZy</a:t>
                      </a:r>
                      <a:r>
                        <a:rPr lang="pt-PT" sz="1200" b="0" kern="1200" dirty="0">
                          <a:solidFill>
                            <a:schemeClr val="tx1"/>
                          </a:solidFill>
                          <a:effectLst/>
                        </a:rPr>
                        <a:t> ] = FK</a:t>
                      </a:r>
                      <a:endParaRPr lang="pt-PT" sz="1200" dirty="0">
                        <a:solidFill>
                          <a:schemeClr val="tx1"/>
                        </a:solidFill>
                      </a:endParaRPr>
                    </a:p>
                    <a:p>
                      <a:pPr algn="ctr"/>
                      <a:endParaRPr lang="pt-PT" sz="1200" dirty="0">
                        <a:solidFill>
                          <a:schemeClr val="tx1"/>
                        </a:solidFill>
                      </a:endParaRPr>
                    </a:p>
                  </a:txBody>
                  <a:tcPr marL="136563" marR="71013" marT="71013" marB="71013" anchor="ctr"/>
                </a:tc>
                <a:tc>
                  <a:txBody>
                    <a:bodyPr/>
                    <a:lstStyle/>
                    <a:p>
                      <a:pPr algn="ctr"/>
                      <a:r>
                        <a:rPr lang="en-US" sz="1200" dirty="0">
                          <a:solidFill>
                            <a:schemeClr val="tx1"/>
                          </a:solidFill>
                        </a:rPr>
                        <a:t>1</a:t>
                      </a:r>
                      <a:endParaRPr lang="pt-PT" sz="1200" dirty="0">
                        <a:solidFill>
                          <a:schemeClr val="tx1"/>
                        </a:solidFill>
                      </a:endParaRPr>
                    </a:p>
                  </a:txBody>
                  <a:tcPr marL="136563" marR="71013" marT="71013" marB="71013" anchor="ctr"/>
                </a:tc>
                <a:extLst>
                  <a:ext uri="{0D108BD9-81ED-4DB2-BD59-A6C34878D82A}">
                    <a16:rowId xmlns:a16="http://schemas.microsoft.com/office/drawing/2014/main" val="4223273851"/>
                  </a:ext>
                </a:extLst>
              </a:tr>
            </a:tbl>
          </a:graphicData>
        </a:graphic>
      </p:graphicFrame>
    </p:spTree>
    <p:extLst>
      <p:ext uri="{BB962C8B-B14F-4D97-AF65-F5344CB8AC3E}">
        <p14:creationId xmlns:p14="http://schemas.microsoft.com/office/powerpoint/2010/main" val="2284261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8AA2F4-F48A-497D-AC38-EDBD9085BA56}"/>
              </a:ext>
            </a:extLst>
          </p:cNvPr>
          <p:cNvSpPr>
            <a:spLocks noGrp="1"/>
          </p:cNvSpPr>
          <p:nvPr>
            <p:ph type="title"/>
          </p:nvPr>
        </p:nvSpPr>
        <p:spPr/>
        <p:txBody>
          <a:bodyPr/>
          <a:lstStyle/>
          <a:p>
            <a:r>
              <a:rPr lang="pt-PT" b="1" dirty="0"/>
              <a:t>Formulação do problema</a:t>
            </a:r>
            <a:endParaRPr lang="en-US" b="1" dirty="0"/>
          </a:p>
        </p:txBody>
      </p:sp>
      <p:sp>
        <p:nvSpPr>
          <p:cNvPr id="3" name="Marcador de Posição de Conteúdo 2">
            <a:extLst>
              <a:ext uri="{FF2B5EF4-FFF2-40B4-BE49-F238E27FC236}">
                <a16:creationId xmlns:a16="http://schemas.microsoft.com/office/drawing/2014/main" id="{1FCEFEA7-9DEE-492D-BD77-1FC1E8CB84E1}"/>
              </a:ext>
            </a:extLst>
          </p:cNvPr>
          <p:cNvSpPr>
            <a:spLocks noGrp="1"/>
          </p:cNvSpPr>
          <p:nvPr>
            <p:ph idx="1"/>
          </p:nvPr>
        </p:nvSpPr>
        <p:spPr/>
        <p:txBody>
          <a:bodyPr>
            <a:normAutofit/>
          </a:bodyPr>
          <a:lstStyle/>
          <a:p>
            <a:pPr marL="0" indent="0" algn="just">
              <a:lnSpc>
                <a:spcPct val="100000"/>
              </a:lnSpc>
              <a:buNone/>
            </a:pPr>
            <a:r>
              <a:rPr lang="pt-PT" sz="1800" b="1" dirty="0"/>
              <a:t>Heurísticas </a:t>
            </a:r>
            <a:r>
              <a:rPr lang="pt-PT" sz="1800" dirty="0"/>
              <a:t>(ficheiro heuristics.py) </a:t>
            </a:r>
          </a:p>
          <a:p>
            <a:pPr marL="0" indent="0" algn="just">
              <a:lnSpc>
                <a:spcPct val="100000"/>
              </a:lnSpc>
              <a:buNone/>
            </a:pPr>
            <a:r>
              <a:rPr lang="pt-PT" sz="1600" dirty="0"/>
              <a:t>Para os algoritmos de pesquisa gananciosa e A*, criamos 3 heurísticas diferentes para podermos testar os algoritmos e chegar a algumas conclusões relativamente à eficiência de cada uma delas.</a:t>
            </a:r>
          </a:p>
          <a:p>
            <a:pPr lvl="1" algn="just">
              <a:lnSpc>
                <a:spcPct val="100000"/>
              </a:lnSpc>
              <a:buFont typeface="Arial" panose="020B0604020202020204" pitchFamily="34" charset="0"/>
              <a:buChar char="•"/>
            </a:pPr>
            <a:r>
              <a:rPr lang="pt-PT" sz="1600" i="1" dirty="0"/>
              <a:t>heuristic1</a:t>
            </a:r>
            <a:r>
              <a:rPr lang="pt-PT" sz="1600" dirty="0"/>
              <a:t>: heurística em que se atribuí um menor valor aos nós cujos tabuleiros contêm mais peças na mesma linha ou coluna que a respetiva peça final;</a:t>
            </a:r>
          </a:p>
          <a:p>
            <a:pPr lvl="1" algn="just">
              <a:lnSpc>
                <a:spcPct val="100000"/>
              </a:lnSpc>
              <a:buFont typeface="Arial" panose="020B0604020202020204" pitchFamily="34" charset="0"/>
              <a:buChar char="•"/>
            </a:pPr>
            <a:r>
              <a:rPr lang="pt-PT" sz="1600" i="1" dirty="0"/>
              <a:t>heuristic2</a:t>
            </a:r>
            <a:r>
              <a:rPr lang="pt-PT" sz="1600" dirty="0"/>
              <a:t>: heurística em que se atribuí um menor valor aos nós cujos tabuleiros contêm mais peças na respetiva posição final;</a:t>
            </a:r>
          </a:p>
          <a:p>
            <a:pPr lvl="1" algn="just">
              <a:lnSpc>
                <a:spcPct val="100000"/>
              </a:lnSpc>
              <a:buFont typeface="Arial" panose="020B0604020202020204" pitchFamily="34" charset="0"/>
              <a:buChar char="•"/>
            </a:pPr>
            <a:r>
              <a:rPr lang="pt-PT" sz="1600" i="1" dirty="0"/>
              <a:t>heuristic3</a:t>
            </a:r>
            <a:r>
              <a:rPr lang="pt-PT" sz="1600" dirty="0"/>
              <a:t>: heurística em que se atribuí um menor valor  aos nós em que os tabuleiros têm menor distância de Manhattan entre as posições atuais e finais de cada peça que ainda não se encontrem na respetiva posição final.</a:t>
            </a:r>
          </a:p>
          <a:p>
            <a:pPr lvl="1" algn="just">
              <a:lnSpc>
                <a:spcPct val="100000"/>
              </a:lnSpc>
              <a:buFont typeface="Arial" panose="020B0604020202020204" pitchFamily="34" charset="0"/>
              <a:buChar char="•"/>
            </a:pPr>
            <a:endParaRPr lang="pt-PT" i="1" dirty="0"/>
          </a:p>
          <a:p>
            <a:pPr lvl="1" algn="just">
              <a:lnSpc>
                <a:spcPct val="110000"/>
              </a:lnSpc>
              <a:buFont typeface="Arial" panose="020B0604020202020204" pitchFamily="34" charset="0"/>
              <a:buChar char="•"/>
            </a:pPr>
            <a:endParaRPr lang="pt-PT" i="1" dirty="0"/>
          </a:p>
          <a:p>
            <a:pPr algn="just"/>
            <a:endParaRPr lang="en-US" dirty="0"/>
          </a:p>
        </p:txBody>
      </p:sp>
      <p:sp>
        <p:nvSpPr>
          <p:cNvPr id="4" name="Marcador de Posição do Número do Diapositivo 3">
            <a:extLst>
              <a:ext uri="{FF2B5EF4-FFF2-40B4-BE49-F238E27FC236}">
                <a16:creationId xmlns:a16="http://schemas.microsoft.com/office/drawing/2014/main" id="{774DBBE3-BA7A-4FEB-9B2D-72EC9F1D492A}"/>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1825698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8AA2F4-F48A-497D-AC38-EDBD9085BA56}"/>
              </a:ext>
            </a:extLst>
          </p:cNvPr>
          <p:cNvSpPr>
            <a:spLocks noGrp="1"/>
          </p:cNvSpPr>
          <p:nvPr>
            <p:ph type="title"/>
          </p:nvPr>
        </p:nvSpPr>
        <p:spPr/>
        <p:txBody>
          <a:bodyPr/>
          <a:lstStyle/>
          <a:p>
            <a:r>
              <a:rPr lang="pt-PT" b="1" dirty="0"/>
              <a:t>Formulação do problema</a:t>
            </a:r>
            <a:endParaRPr lang="en-US" b="1" dirty="0"/>
          </a:p>
        </p:txBody>
      </p:sp>
      <p:sp>
        <p:nvSpPr>
          <p:cNvPr id="3" name="Marcador de Posição de Conteúdo 2">
            <a:extLst>
              <a:ext uri="{FF2B5EF4-FFF2-40B4-BE49-F238E27FC236}">
                <a16:creationId xmlns:a16="http://schemas.microsoft.com/office/drawing/2014/main" id="{1FCEFEA7-9DEE-492D-BD77-1FC1E8CB84E1}"/>
              </a:ext>
            </a:extLst>
          </p:cNvPr>
          <p:cNvSpPr>
            <a:spLocks noGrp="1"/>
          </p:cNvSpPr>
          <p:nvPr>
            <p:ph idx="1"/>
          </p:nvPr>
        </p:nvSpPr>
        <p:spPr>
          <a:xfrm>
            <a:off x="1097280" y="1855063"/>
            <a:ext cx="10058400" cy="4291297"/>
          </a:xfrm>
        </p:spPr>
        <p:txBody>
          <a:bodyPr>
            <a:normAutofit/>
          </a:bodyPr>
          <a:lstStyle/>
          <a:p>
            <a:pPr marL="0" indent="0" algn="just">
              <a:lnSpc>
                <a:spcPct val="100000"/>
              </a:lnSpc>
              <a:buNone/>
            </a:pPr>
            <a:r>
              <a:rPr lang="pt-PT" sz="1800" b="1" dirty="0"/>
              <a:t>Heurísticas </a:t>
            </a:r>
            <a:r>
              <a:rPr lang="pt-PT" sz="1800" dirty="0"/>
              <a:t>(Continuação) </a:t>
            </a:r>
          </a:p>
          <a:p>
            <a:pPr marL="0" indent="0" algn="just">
              <a:lnSpc>
                <a:spcPct val="100000"/>
              </a:lnSpc>
              <a:buNone/>
            </a:pPr>
            <a:r>
              <a:rPr lang="pt-PT" sz="1800" u="sng" dirty="0"/>
              <a:t>Usadas na pesquisa gananciosa: </a:t>
            </a:r>
          </a:p>
          <a:p>
            <a:pPr lvl="1" algn="just">
              <a:lnSpc>
                <a:spcPct val="100000"/>
              </a:lnSpc>
              <a:buFont typeface="Arial" panose="020B0604020202020204" pitchFamily="34" charset="0"/>
              <a:buChar char="•"/>
            </a:pPr>
            <a:r>
              <a:rPr lang="pt-PT" dirty="0"/>
              <a:t> </a:t>
            </a:r>
            <a:r>
              <a:rPr lang="pt-PT" sz="1600" dirty="0"/>
              <a:t>Depois de analisados os resultados da conjugação das várias heurísticas, concluímos que a melhor heurística a utilizar neste algoritmo seria a </a:t>
            </a:r>
            <a:r>
              <a:rPr lang="pt-PT" sz="1600" i="1" dirty="0"/>
              <a:t>heuristic1</a:t>
            </a:r>
            <a:r>
              <a:rPr lang="pt-PT" sz="1600" dirty="0"/>
              <a:t>. </a:t>
            </a:r>
          </a:p>
          <a:p>
            <a:pPr marL="0" indent="0" algn="just">
              <a:lnSpc>
                <a:spcPct val="100000"/>
              </a:lnSpc>
              <a:buNone/>
            </a:pPr>
            <a:r>
              <a:rPr lang="pt-PT" sz="1800" u="sng" dirty="0"/>
              <a:t>Usadas no algoritmo A*: </a:t>
            </a:r>
          </a:p>
          <a:p>
            <a:pPr lvl="1" algn="just">
              <a:lnSpc>
                <a:spcPct val="100000"/>
              </a:lnSpc>
              <a:buFont typeface="Arial" panose="020B0604020202020204" pitchFamily="34" charset="0"/>
              <a:buChar char="•"/>
            </a:pPr>
            <a:r>
              <a:rPr lang="en-US" sz="1600" dirty="0" err="1"/>
              <a:t>Através</a:t>
            </a:r>
            <a:r>
              <a:rPr lang="en-US" sz="1600" dirty="0"/>
              <a:t> da </a:t>
            </a:r>
            <a:r>
              <a:rPr lang="en-US" sz="1600" dirty="0" err="1"/>
              <a:t>análise</a:t>
            </a:r>
            <a:r>
              <a:rPr lang="en-US" sz="1600" dirty="0"/>
              <a:t> dos </a:t>
            </a:r>
            <a:r>
              <a:rPr lang="en-US" sz="1600" dirty="0" err="1"/>
              <a:t>resultados</a:t>
            </a:r>
            <a:r>
              <a:rPr lang="en-US" sz="1600" dirty="0"/>
              <a:t> da </a:t>
            </a:r>
            <a:r>
              <a:rPr lang="en-US" sz="1600" dirty="0" err="1"/>
              <a:t>conjugação</a:t>
            </a:r>
            <a:r>
              <a:rPr lang="en-US" sz="1600" dirty="0"/>
              <a:t> das </a:t>
            </a:r>
            <a:r>
              <a:rPr lang="en-US" sz="1600" dirty="0" err="1"/>
              <a:t>várias</a:t>
            </a:r>
            <a:r>
              <a:rPr lang="en-US" sz="1600" dirty="0"/>
              <a:t> </a:t>
            </a:r>
            <a:r>
              <a:rPr lang="en-US" sz="1600" dirty="0" err="1"/>
              <a:t>heurísticas</a:t>
            </a:r>
            <a:r>
              <a:rPr lang="en-US" sz="1600" dirty="0"/>
              <a:t>, </a:t>
            </a:r>
            <a:r>
              <a:rPr lang="en-US" sz="1600" dirty="0" err="1"/>
              <a:t>concluímos</a:t>
            </a:r>
            <a:r>
              <a:rPr lang="en-US" sz="1600" dirty="0"/>
              <a:t> que </a:t>
            </a:r>
            <a:r>
              <a:rPr lang="en-US" sz="1600" dirty="0" err="1"/>
              <a:t>os</a:t>
            </a:r>
            <a:r>
              <a:rPr lang="en-US" sz="1600" dirty="0"/>
              <a:t> </a:t>
            </a:r>
            <a:r>
              <a:rPr lang="en-US" sz="1600" dirty="0" err="1"/>
              <a:t>resultados</a:t>
            </a:r>
            <a:r>
              <a:rPr lang="en-US" sz="1600" dirty="0"/>
              <a:t> </a:t>
            </a:r>
            <a:r>
              <a:rPr lang="en-US" sz="1600" dirty="0" err="1"/>
              <a:t>mais</a:t>
            </a:r>
            <a:r>
              <a:rPr lang="en-US" sz="1600" dirty="0"/>
              <a:t> </a:t>
            </a:r>
            <a:r>
              <a:rPr lang="en-US" sz="1600" dirty="0" err="1"/>
              <a:t>eficientes</a:t>
            </a:r>
            <a:r>
              <a:rPr lang="en-US" sz="1600" dirty="0"/>
              <a:t> </a:t>
            </a:r>
            <a:r>
              <a:rPr lang="en-US" sz="1600" dirty="0" err="1"/>
              <a:t>são</a:t>
            </a:r>
            <a:r>
              <a:rPr lang="en-US" sz="1600" dirty="0"/>
              <a:t> </a:t>
            </a:r>
            <a:r>
              <a:rPr lang="en-US" sz="1600" dirty="0" err="1"/>
              <a:t>obtidos</a:t>
            </a:r>
            <a:r>
              <a:rPr lang="en-US" sz="1600" dirty="0"/>
              <a:t> </a:t>
            </a:r>
            <a:r>
              <a:rPr lang="en-US" sz="1600" dirty="0" err="1"/>
              <a:t>quando</a:t>
            </a:r>
            <a:r>
              <a:rPr lang="en-US" sz="1600" dirty="0"/>
              <a:t> </a:t>
            </a:r>
            <a:r>
              <a:rPr lang="en-US" sz="1600" dirty="0" err="1"/>
              <a:t>conjugamos</a:t>
            </a:r>
            <a:r>
              <a:rPr lang="en-US" sz="1600" dirty="0"/>
              <a:t> a </a:t>
            </a:r>
            <a:r>
              <a:rPr lang="en-US" sz="1600" i="1" dirty="0"/>
              <a:t>heuristic1 </a:t>
            </a:r>
            <a:r>
              <a:rPr lang="en-US" sz="1600" dirty="0"/>
              <a:t>com a </a:t>
            </a:r>
            <a:r>
              <a:rPr lang="en-US" sz="1600" dirty="0" err="1"/>
              <a:t>distância</a:t>
            </a:r>
            <a:r>
              <a:rPr lang="en-US" sz="1600" dirty="0"/>
              <a:t> </a:t>
            </a:r>
            <a:r>
              <a:rPr lang="en-US" sz="1600" dirty="0" err="1"/>
              <a:t>desde</a:t>
            </a:r>
            <a:r>
              <a:rPr lang="en-US" sz="1600" dirty="0"/>
              <a:t> o </a:t>
            </a:r>
            <a:r>
              <a:rPr lang="en-US" sz="1600" dirty="0" err="1"/>
              <a:t>nó</a:t>
            </a:r>
            <a:r>
              <a:rPr lang="en-US" sz="1600" dirty="0"/>
              <a:t> </a:t>
            </a:r>
            <a:r>
              <a:rPr lang="en-US" sz="1600" dirty="0" err="1"/>
              <a:t>inicial</a:t>
            </a:r>
            <a:r>
              <a:rPr lang="en-US" sz="1600" dirty="0"/>
              <a:t> </a:t>
            </a:r>
            <a:r>
              <a:rPr lang="en-US" sz="1600" dirty="0" err="1"/>
              <a:t>até</a:t>
            </a:r>
            <a:r>
              <a:rPr lang="en-US" sz="1600" dirty="0"/>
              <a:t> </a:t>
            </a:r>
            <a:r>
              <a:rPr lang="en-US" sz="1600" dirty="0" err="1"/>
              <a:t>ao</a:t>
            </a:r>
            <a:r>
              <a:rPr lang="en-US" sz="1600" dirty="0"/>
              <a:t> </a:t>
            </a:r>
            <a:r>
              <a:rPr lang="en-US" sz="1600" dirty="0" err="1"/>
              <a:t>nó</a:t>
            </a:r>
            <a:r>
              <a:rPr lang="en-US" sz="1600" dirty="0"/>
              <a:t> </a:t>
            </a:r>
            <a:r>
              <a:rPr lang="en-US" sz="1600" dirty="0" err="1"/>
              <a:t>atual</a:t>
            </a:r>
            <a:r>
              <a:rPr lang="en-US" sz="1600" dirty="0"/>
              <a:t> (</a:t>
            </a:r>
            <a:r>
              <a:rPr lang="en-US" sz="1600" i="1" dirty="0"/>
              <a:t>depth</a:t>
            </a:r>
            <a:r>
              <a:rPr lang="en-US" sz="1600" dirty="0"/>
              <a:t>).</a:t>
            </a:r>
          </a:p>
          <a:p>
            <a:pPr marL="0" indent="0" algn="just">
              <a:lnSpc>
                <a:spcPct val="100000"/>
              </a:lnSpc>
              <a:buNone/>
            </a:pPr>
            <a:endParaRPr lang="en-US" sz="1600" dirty="0"/>
          </a:p>
          <a:p>
            <a:pPr marL="0" indent="0" algn="just">
              <a:lnSpc>
                <a:spcPct val="100000"/>
              </a:lnSpc>
              <a:buNone/>
            </a:pPr>
            <a:r>
              <a:rPr lang="en-US" sz="1600" dirty="0" err="1"/>
              <a:t>Os</a:t>
            </a:r>
            <a:r>
              <a:rPr lang="en-US" sz="1600" dirty="0"/>
              <a:t> </a:t>
            </a:r>
            <a:r>
              <a:rPr lang="en-US" sz="1600" dirty="0" err="1"/>
              <a:t>resultados</a:t>
            </a:r>
            <a:r>
              <a:rPr lang="en-US" sz="1600" dirty="0"/>
              <a:t> </a:t>
            </a:r>
            <a:r>
              <a:rPr lang="en-US" sz="1600" dirty="0" err="1"/>
              <a:t>obtidos</a:t>
            </a:r>
            <a:r>
              <a:rPr lang="en-US" sz="1600" dirty="0"/>
              <a:t> para as </a:t>
            </a:r>
            <a:r>
              <a:rPr lang="en-US" sz="1600" dirty="0" err="1"/>
              <a:t>diversas</a:t>
            </a:r>
            <a:r>
              <a:rPr lang="en-US" sz="1600" dirty="0"/>
              <a:t> </a:t>
            </a:r>
            <a:r>
              <a:rPr lang="en-US" sz="1600" dirty="0" err="1"/>
              <a:t>conjugações</a:t>
            </a:r>
            <a:r>
              <a:rPr lang="en-US" sz="1600" dirty="0"/>
              <a:t> de </a:t>
            </a:r>
            <a:r>
              <a:rPr lang="en-US" sz="1600" dirty="0" err="1"/>
              <a:t>heurísticas</a:t>
            </a:r>
            <a:r>
              <a:rPr lang="en-US" sz="1600" dirty="0"/>
              <a:t> e que </a:t>
            </a:r>
            <a:r>
              <a:rPr lang="en-US" sz="1600" dirty="0" err="1"/>
              <a:t>serviram</a:t>
            </a:r>
            <a:r>
              <a:rPr lang="en-US" sz="1600" dirty="0"/>
              <a:t> de base para a </a:t>
            </a:r>
            <a:r>
              <a:rPr lang="en-US" sz="1600" dirty="0" err="1"/>
              <a:t>nossa</a:t>
            </a:r>
            <a:r>
              <a:rPr lang="en-US" sz="1600" dirty="0"/>
              <a:t> </a:t>
            </a:r>
            <a:r>
              <a:rPr lang="en-US" sz="1600" dirty="0" err="1"/>
              <a:t>escolha</a:t>
            </a:r>
            <a:r>
              <a:rPr lang="en-US" sz="1600" dirty="0"/>
              <a:t> </a:t>
            </a:r>
            <a:r>
              <a:rPr lang="en-US" sz="1600" dirty="0" err="1"/>
              <a:t>podem</a:t>
            </a:r>
            <a:r>
              <a:rPr lang="en-US" sz="1600" dirty="0"/>
              <a:t> ser vistas </a:t>
            </a:r>
            <a:r>
              <a:rPr lang="en-US" sz="1600" dirty="0" err="1"/>
              <a:t>nos</a:t>
            </a:r>
            <a:r>
              <a:rPr lang="en-US" sz="1600" dirty="0"/>
              <a:t> </a:t>
            </a:r>
            <a:r>
              <a:rPr lang="en-US" sz="1600" dirty="0" err="1"/>
              <a:t>anexos</a:t>
            </a:r>
            <a:r>
              <a:rPr lang="en-US" sz="1600" dirty="0"/>
              <a:t> no final </a:t>
            </a:r>
            <a:r>
              <a:rPr lang="en-US" sz="1600" dirty="0" err="1"/>
              <a:t>desta</a:t>
            </a:r>
            <a:r>
              <a:rPr lang="en-US" sz="1600" dirty="0"/>
              <a:t> </a:t>
            </a:r>
            <a:r>
              <a:rPr lang="en-US" sz="1600" dirty="0" err="1"/>
              <a:t>apresentação</a:t>
            </a:r>
            <a:r>
              <a:rPr lang="en-US" sz="1600" dirty="0"/>
              <a:t> (</a:t>
            </a:r>
            <a:r>
              <a:rPr lang="en-US" sz="1600" dirty="0" err="1"/>
              <a:t>ver</a:t>
            </a:r>
            <a:r>
              <a:rPr lang="en-US" sz="1600" dirty="0"/>
              <a:t> </a:t>
            </a:r>
            <a:r>
              <a:rPr lang="en-US" sz="1600" dirty="0" err="1"/>
              <a:t>anexo</a:t>
            </a:r>
            <a:r>
              <a:rPr lang="en-US" sz="1600" dirty="0"/>
              <a:t> I para a </a:t>
            </a:r>
            <a:r>
              <a:rPr lang="en-US" sz="1600" dirty="0" err="1"/>
              <a:t>pesquisa</a:t>
            </a:r>
            <a:r>
              <a:rPr lang="en-US" sz="1600" dirty="0"/>
              <a:t> </a:t>
            </a:r>
            <a:r>
              <a:rPr lang="en-US" sz="1600" dirty="0" err="1"/>
              <a:t>gananciosa</a:t>
            </a:r>
            <a:r>
              <a:rPr lang="en-US" sz="1600" dirty="0"/>
              <a:t> e </a:t>
            </a:r>
            <a:r>
              <a:rPr lang="en-US" sz="1600" dirty="0" err="1"/>
              <a:t>anexo</a:t>
            </a:r>
            <a:r>
              <a:rPr lang="en-US" sz="1600" dirty="0"/>
              <a:t> II para o </a:t>
            </a:r>
            <a:r>
              <a:rPr lang="en-US" sz="1600" dirty="0" err="1"/>
              <a:t>algoritmo</a:t>
            </a:r>
            <a:r>
              <a:rPr lang="en-US" sz="1600" dirty="0"/>
              <a:t> A*). </a:t>
            </a:r>
          </a:p>
        </p:txBody>
      </p:sp>
      <p:sp>
        <p:nvSpPr>
          <p:cNvPr id="4" name="Marcador de Posição do Número do Diapositivo 3">
            <a:extLst>
              <a:ext uri="{FF2B5EF4-FFF2-40B4-BE49-F238E27FC236}">
                <a16:creationId xmlns:a16="http://schemas.microsoft.com/office/drawing/2014/main" id="{8108C703-E4FF-4035-82CB-FB3EE6F372BB}"/>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3463530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7BCAF2-D229-4A29-85AC-E7FBE5A5EB89}"/>
              </a:ext>
            </a:extLst>
          </p:cNvPr>
          <p:cNvSpPr>
            <a:spLocks noGrp="1"/>
          </p:cNvSpPr>
          <p:nvPr>
            <p:ph type="title"/>
          </p:nvPr>
        </p:nvSpPr>
        <p:spPr/>
        <p:txBody>
          <a:bodyPr/>
          <a:lstStyle/>
          <a:p>
            <a:r>
              <a:rPr lang="pt-PT" b="1" dirty="0"/>
              <a:t>Detalhes da implementação</a:t>
            </a:r>
          </a:p>
        </p:txBody>
      </p:sp>
      <p:sp>
        <p:nvSpPr>
          <p:cNvPr id="3" name="Marcador de Posição de Conteúdo 2">
            <a:extLst>
              <a:ext uri="{FF2B5EF4-FFF2-40B4-BE49-F238E27FC236}">
                <a16:creationId xmlns:a16="http://schemas.microsoft.com/office/drawing/2014/main" id="{ABD2313D-8EB7-457C-B757-84F4520ADC04}"/>
              </a:ext>
            </a:extLst>
          </p:cNvPr>
          <p:cNvSpPr>
            <a:spLocks noGrp="1"/>
          </p:cNvSpPr>
          <p:nvPr>
            <p:ph idx="1"/>
          </p:nvPr>
        </p:nvSpPr>
        <p:spPr>
          <a:xfrm>
            <a:off x="1097280" y="1845734"/>
            <a:ext cx="10058400" cy="4163180"/>
          </a:xfrm>
        </p:spPr>
        <p:txBody>
          <a:bodyPr numCol="2">
            <a:normAutofit/>
          </a:bodyPr>
          <a:lstStyle/>
          <a:p>
            <a:pPr algn="just">
              <a:lnSpc>
                <a:spcPct val="100000"/>
              </a:lnSpc>
            </a:pPr>
            <a:r>
              <a:rPr lang="pt-PT" sz="1800" b="1" dirty="0"/>
              <a:t>Linguagem de programação</a:t>
            </a:r>
          </a:p>
          <a:p>
            <a:pPr algn="just">
              <a:lnSpc>
                <a:spcPct val="100000"/>
              </a:lnSpc>
            </a:pPr>
            <a:r>
              <a:rPr lang="en-US" sz="1600" dirty="0"/>
              <a:t>Python, </a:t>
            </a:r>
            <a:r>
              <a:rPr lang="en-US" sz="1600" dirty="0" err="1"/>
              <a:t>recorrendo</a:t>
            </a:r>
            <a:r>
              <a:rPr lang="en-US" sz="1600" dirty="0"/>
              <a:t> </a:t>
            </a:r>
            <a:r>
              <a:rPr lang="en-US" sz="1600" dirty="0" err="1"/>
              <a:t>ao</a:t>
            </a:r>
            <a:r>
              <a:rPr lang="en-US" sz="1600" dirty="0"/>
              <a:t> </a:t>
            </a:r>
            <a:r>
              <a:rPr lang="en-US" sz="1600" dirty="0" err="1"/>
              <a:t>pacote</a:t>
            </a:r>
            <a:r>
              <a:rPr lang="en-US" sz="1600" dirty="0"/>
              <a:t> </a:t>
            </a:r>
            <a:r>
              <a:rPr lang="en-US" sz="1600" i="1" dirty="0" err="1"/>
              <a:t>pygame</a:t>
            </a:r>
            <a:r>
              <a:rPr lang="en-US" sz="1600" dirty="0"/>
              <a:t> para </a:t>
            </a:r>
            <a:r>
              <a:rPr lang="en-US" sz="1600" dirty="0" err="1"/>
              <a:t>representação</a:t>
            </a:r>
            <a:r>
              <a:rPr lang="en-US" sz="1600" dirty="0"/>
              <a:t> da interface do </a:t>
            </a:r>
            <a:r>
              <a:rPr lang="en-US" sz="1600" dirty="0" err="1"/>
              <a:t>jogo</a:t>
            </a:r>
            <a:r>
              <a:rPr lang="en-US" sz="1600" dirty="0"/>
              <a:t>.</a:t>
            </a:r>
          </a:p>
          <a:p>
            <a:pPr algn="just">
              <a:lnSpc>
                <a:spcPct val="100000"/>
              </a:lnSpc>
            </a:pPr>
            <a:r>
              <a:rPr lang="en-US" sz="1800" b="1" dirty="0" err="1"/>
              <a:t>Ambiente</a:t>
            </a:r>
            <a:r>
              <a:rPr lang="en-US" sz="1800" b="1" dirty="0"/>
              <a:t> de </a:t>
            </a:r>
            <a:r>
              <a:rPr lang="en-US" sz="1800" b="1" dirty="0" err="1"/>
              <a:t>desenvolvimento</a:t>
            </a:r>
            <a:endParaRPr lang="en-US" sz="1800" b="1" dirty="0"/>
          </a:p>
          <a:p>
            <a:pPr algn="just">
              <a:lnSpc>
                <a:spcPct val="100000"/>
              </a:lnSpc>
            </a:pPr>
            <a:r>
              <a:rPr lang="en-US" sz="1600" dirty="0" err="1"/>
              <a:t>VSCode</a:t>
            </a:r>
            <a:r>
              <a:rPr lang="en-US" sz="1600" dirty="0"/>
              <a:t>/ Spyder</a:t>
            </a:r>
          </a:p>
          <a:p>
            <a:pPr algn="just">
              <a:lnSpc>
                <a:spcPct val="100000"/>
              </a:lnSpc>
            </a:pPr>
            <a:r>
              <a:rPr lang="en-US" sz="1800" b="1" dirty="0" err="1"/>
              <a:t>Estruturas</a:t>
            </a:r>
            <a:r>
              <a:rPr lang="en-US" sz="1800" b="1" dirty="0"/>
              <a:t> de dados</a:t>
            </a:r>
          </a:p>
          <a:p>
            <a:pPr algn="just">
              <a:lnSpc>
                <a:spcPct val="100000"/>
              </a:lnSpc>
            </a:pPr>
            <a:r>
              <a:rPr lang="en-US" sz="1600" i="1" dirty="0"/>
              <a:t>Board</a:t>
            </a:r>
            <a:r>
              <a:rPr lang="en-US" sz="1600" dirty="0"/>
              <a:t>, que </a:t>
            </a:r>
            <a:r>
              <a:rPr lang="en-US" sz="1600" dirty="0" err="1"/>
              <a:t>contém</a:t>
            </a:r>
            <a:r>
              <a:rPr lang="en-US" sz="1600" dirty="0"/>
              <a:t> o </a:t>
            </a:r>
            <a:r>
              <a:rPr lang="en-US" sz="1600" dirty="0" err="1"/>
              <a:t>estado</a:t>
            </a:r>
            <a:r>
              <a:rPr lang="en-US" sz="1600" dirty="0"/>
              <a:t> </a:t>
            </a:r>
            <a:r>
              <a:rPr lang="en-US" sz="1600" dirty="0" err="1"/>
              <a:t>atual</a:t>
            </a:r>
            <a:r>
              <a:rPr lang="en-US" sz="1600" dirty="0"/>
              <a:t> do </a:t>
            </a:r>
            <a:r>
              <a:rPr lang="en-US" sz="1600" dirty="0" err="1"/>
              <a:t>tabuleiro</a:t>
            </a:r>
            <a:r>
              <a:rPr lang="en-US" sz="1600" dirty="0"/>
              <a:t>;</a:t>
            </a:r>
          </a:p>
          <a:p>
            <a:pPr algn="just">
              <a:lnSpc>
                <a:spcPct val="100000"/>
              </a:lnSpc>
            </a:pPr>
            <a:r>
              <a:rPr lang="en-US" sz="1600" i="1" dirty="0"/>
              <a:t>Node</a:t>
            </a:r>
            <a:r>
              <a:rPr lang="en-US" sz="1600" dirty="0"/>
              <a:t>, para </a:t>
            </a:r>
            <a:r>
              <a:rPr lang="en-US" sz="1600" dirty="0" err="1"/>
              <a:t>guardas</a:t>
            </a:r>
            <a:r>
              <a:rPr lang="en-US" sz="1600" dirty="0"/>
              <a:t> as </a:t>
            </a:r>
            <a:r>
              <a:rPr lang="en-US" sz="1600" dirty="0" err="1"/>
              <a:t>informações</a:t>
            </a:r>
            <a:r>
              <a:rPr lang="en-US" sz="1600" dirty="0"/>
              <a:t> dos </a:t>
            </a:r>
            <a:r>
              <a:rPr lang="en-US" sz="1600" dirty="0" err="1"/>
              <a:t>diferentes</a:t>
            </a:r>
            <a:r>
              <a:rPr lang="en-US" sz="1600" dirty="0"/>
              <a:t> </a:t>
            </a:r>
            <a:r>
              <a:rPr lang="en-US" sz="1600" dirty="0" err="1"/>
              <a:t>nós</a:t>
            </a:r>
            <a:r>
              <a:rPr lang="en-US" sz="1600" dirty="0"/>
              <a:t> </a:t>
            </a:r>
            <a:r>
              <a:rPr lang="en-US" sz="1600" dirty="0" err="1"/>
              <a:t>gerados</a:t>
            </a:r>
            <a:r>
              <a:rPr lang="en-US" sz="1600" dirty="0"/>
              <a:t> </a:t>
            </a:r>
            <a:r>
              <a:rPr lang="en-US" sz="1600" dirty="0" err="1"/>
              <a:t>durante</a:t>
            </a:r>
            <a:r>
              <a:rPr lang="en-US" sz="1600" dirty="0"/>
              <a:t> a </a:t>
            </a:r>
            <a:r>
              <a:rPr lang="en-US" sz="1600" dirty="0" err="1"/>
              <a:t>pesquisa</a:t>
            </a:r>
            <a:r>
              <a:rPr lang="en-US" sz="1600" dirty="0"/>
              <a:t>;</a:t>
            </a:r>
          </a:p>
          <a:p>
            <a:pPr algn="just">
              <a:lnSpc>
                <a:spcPct val="100000"/>
              </a:lnSpc>
            </a:pPr>
            <a:r>
              <a:rPr lang="en-US" sz="1600" i="1" dirty="0"/>
              <a:t>Piece</a:t>
            </a:r>
            <a:r>
              <a:rPr lang="en-US" sz="1600" dirty="0"/>
              <a:t>, que </a:t>
            </a:r>
            <a:r>
              <a:rPr lang="en-US" sz="1600" dirty="0" err="1"/>
              <a:t>guarda</a:t>
            </a:r>
            <a:r>
              <a:rPr lang="en-US" sz="1600" dirty="0"/>
              <a:t> as </a:t>
            </a:r>
            <a:r>
              <a:rPr lang="en-US" sz="1600" dirty="0" err="1"/>
              <a:t>informações</a:t>
            </a:r>
            <a:r>
              <a:rPr lang="en-US" sz="1600" dirty="0"/>
              <a:t> </a:t>
            </a:r>
            <a:r>
              <a:rPr lang="en-US" sz="1600" dirty="0" err="1"/>
              <a:t>sobre</a:t>
            </a:r>
            <a:r>
              <a:rPr lang="en-US" sz="1600" dirty="0"/>
              <a:t> a </a:t>
            </a:r>
            <a:r>
              <a:rPr lang="en-US" sz="1600" dirty="0" err="1"/>
              <a:t>localização</a:t>
            </a:r>
            <a:r>
              <a:rPr lang="en-US" sz="1600" dirty="0"/>
              <a:t> das </a:t>
            </a:r>
            <a:r>
              <a:rPr lang="en-US" sz="1600" dirty="0" err="1"/>
              <a:t>peças</a:t>
            </a:r>
            <a:r>
              <a:rPr lang="en-US" sz="1600" dirty="0"/>
              <a:t> e a </a:t>
            </a:r>
            <a:r>
              <a:rPr lang="en-US" sz="1600" dirty="0" err="1"/>
              <a:t>respetiva</a:t>
            </a:r>
            <a:r>
              <a:rPr lang="en-US" sz="1600" dirty="0"/>
              <a:t> cor.</a:t>
            </a:r>
            <a:endParaRPr lang="en-US" sz="1600" i="1" dirty="0"/>
          </a:p>
          <a:p>
            <a:pPr marL="201168" lvl="1" indent="0" algn="just">
              <a:lnSpc>
                <a:spcPct val="100000"/>
              </a:lnSpc>
              <a:buNone/>
            </a:pPr>
            <a:r>
              <a:rPr lang="en-US" b="1" dirty="0" err="1"/>
              <a:t>Estrutura</a:t>
            </a:r>
            <a:r>
              <a:rPr lang="en-US" b="1" dirty="0"/>
              <a:t> de </a:t>
            </a:r>
            <a:r>
              <a:rPr lang="en-US" b="1" dirty="0" err="1"/>
              <a:t>ficheiros</a:t>
            </a:r>
            <a:endParaRPr lang="en-US" b="1" dirty="0"/>
          </a:p>
          <a:p>
            <a:pPr algn="just">
              <a:lnSpc>
                <a:spcPct val="100000"/>
              </a:lnSpc>
            </a:pPr>
            <a:endParaRPr lang="en-US" sz="1600" dirty="0"/>
          </a:p>
          <a:p>
            <a:pPr algn="just">
              <a:lnSpc>
                <a:spcPct val="100000"/>
              </a:lnSpc>
            </a:pPr>
            <a:endParaRPr lang="en-US" sz="1600" dirty="0"/>
          </a:p>
          <a:p>
            <a:pPr algn="just">
              <a:lnSpc>
                <a:spcPct val="100000"/>
              </a:lnSpc>
            </a:pPr>
            <a:endParaRPr lang="en-US" sz="1600" dirty="0"/>
          </a:p>
          <a:p>
            <a:pPr algn="just">
              <a:lnSpc>
                <a:spcPct val="100000"/>
              </a:lnSpc>
            </a:pPr>
            <a:endParaRPr lang="en-US" sz="1800" b="1" dirty="0"/>
          </a:p>
          <a:p>
            <a:pPr algn="just">
              <a:lnSpc>
                <a:spcPct val="100000"/>
              </a:lnSpc>
            </a:pPr>
            <a:endParaRPr lang="pt-PT" sz="1800" b="1" dirty="0"/>
          </a:p>
        </p:txBody>
      </p:sp>
      <p:pic>
        <p:nvPicPr>
          <p:cNvPr id="5" name="Imagem 4">
            <a:extLst>
              <a:ext uri="{FF2B5EF4-FFF2-40B4-BE49-F238E27FC236}">
                <a16:creationId xmlns:a16="http://schemas.microsoft.com/office/drawing/2014/main" id="{4B6A91D3-9B4E-4BD2-B41A-71BFCFEB20B5}"/>
              </a:ext>
            </a:extLst>
          </p:cNvPr>
          <p:cNvPicPr>
            <a:picLocks noChangeAspect="1"/>
          </p:cNvPicPr>
          <p:nvPr/>
        </p:nvPicPr>
        <p:blipFill rotWithShape="1">
          <a:blip r:embed="rId2"/>
          <a:srcRect r="73911" b="29208"/>
          <a:stretch/>
        </p:blipFill>
        <p:spPr>
          <a:xfrm>
            <a:off x="7821706" y="2252229"/>
            <a:ext cx="2346025" cy="3350189"/>
          </a:xfrm>
          <a:prstGeom prst="rect">
            <a:avLst/>
          </a:prstGeom>
        </p:spPr>
      </p:pic>
      <p:sp>
        <p:nvSpPr>
          <p:cNvPr id="6" name="Marcador de Posição do Número do Diapositivo 5">
            <a:extLst>
              <a:ext uri="{FF2B5EF4-FFF2-40B4-BE49-F238E27FC236}">
                <a16:creationId xmlns:a16="http://schemas.microsoft.com/office/drawing/2014/main" id="{53705A0F-6F5E-4684-86D5-E4A682DBF4DD}"/>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3965298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83A23FC-1CB9-4E61-9082-1A556993F227}"/>
              </a:ext>
            </a:extLst>
          </p:cNvPr>
          <p:cNvSpPr>
            <a:spLocks noGrp="1"/>
          </p:cNvSpPr>
          <p:nvPr>
            <p:ph type="title"/>
          </p:nvPr>
        </p:nvSpPr>
        <p:spPr>
          <a:xfrm>
            <a:off x="1097280" y="286603"/>
            <a:ext cx="10058400" cy="1450757"/>
          </a:xfrm>
        </p:spPr>
        <p:txBody>
          <a:bodyPr>
            <a:normAutofit/>
          </a:bodyPr>
          <a:lstStyle/>
          <a:p>
            <a:r>
              <a:rPr lang="pt-PT" b="1" dirty="0"/>
              <a:t>Algoritmos de pesquisa implementados</a:t>
            </a:r>
            <a:endParaRPr lang="en-US" b="1" dirty="0"/>
          </a:p>
        </p:txBody>
      </p:sp>
      <p:cxnSp>
        <p:nvCxnSpPr>
          <p:cNvPr id="23" name="Straight Connector 22">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Marcador de Posição de Conteúdo 2">
            <a:extLst>
              <a:ext uri="{FF2B5EF4-FFF2-40B4-BE49-F238E27FC236}">
                <a16:creationId xmlns:a16="http://schemas.microsoft.com/office/drawing/2014/main" id="{670FD63C-F1AF-49C2-922F-F728DC5C56A8}"/>
              </a:ext>
            </a:extLst>
          </p:cNvPr>
          <p:cNvSpPr>
            <a:spLocks noGrp="1"/>
          </p:cNvSpPr>
          <p:nvPr>
            <p:ph idx="1"/>
          </p:nvPr>
        </p:nvSpPr>
        <p:spPr>
          <a:xfrm>
            <a:off x="668215" y="2023963"/>
            <a:ext cx="10858500" cy="4200989"/>
          </a:xfrm>
        </p:spPr>
        <p:txBody>
          <a:bodyPr>
            <a:noAutofit/>
          </a:bodyPr>
          <a:lstStyle/>
          <a:p>
            <a:pPr lvl="1" algn="just">
              <a:lnSpc>
                <a:spcPct val="100000"/>
              </a:lnSpc>
              <a:buFont typeface="Arial" panose="020B0604020202020204" pitchFamily="34" charset="0"/>
              <a:buChar char="•"/>
            </a:pPr>
            <a:r>
              <a:rPr lang="pt-PT" sz="1600" b="1" u="sng" dirty="0"/>
              <a:t>Pesquisa primeiro em profundidade (DFS)</a:t>
            </a:r>
            <a:r>
              <a:rPr lang="pt-PT" sz="1600" b="1" dirty="0"/>
              <a:t>: </a:t>
            </a:r>
            <a:r>
              <a:rPr lang="pt-PT" sz="1600" dirty="0"/>
              <a:t>A DFS consiste na expansão dos nós da árvore, começando na sua raiz, e aprofundando progressivamente a cada iteração, até chegar ao nó de profundidade máxima, retrocedendo depois para visitar os restantes. </a:t>
            </a:r>
          </a:p>
          <a:p>
            <a:pPr lvl="2" algn="just">
              <a:lnSpc>
                <a:spcPct val="100000"/>
              </a:lnSpc>
              <a:buFont typeface="Wingdings" panose="05000000000000000000" pitchFamily="2" charset="2"/>
              <a:buChar char="ü"/>
            </a:pPr>
            <a:r>
              <a:rPr lang="pt-PT" sz="1600" dirty="0"/>
              <a:t>De modo a tornar o algoritmo um pouco mais eficiente removemos todos os ciclos evitando repetir estados de tabuleiro já visitados. No nosso problema, um nó é explorado em profundidade até se encontrar uma solução, terminando a pesquisa. Desta forma é sempre encontrada uma solução, mas não é garantida a solução ótima (menor número de movimentos).</a:t>
            </a:r>
          </a:p>
          <a:p>
            <a:pPr lvl="1" algn="just">
              <a:lnSpc>
                <a:spcPct val="100000"/>
              </a:lnSpc>
              <a:buFont typeface="Arial" panose="020B0604020202020204" pitchFamily="34" charset="0"/>
              <a:buChar char="•"/>
            </a:pPr>
            <a:r>
              <a:rPr lang="pt-PT" sz="1600" b="1" u="sng" dirty="0"/>
              <a:t>Pesquisa primeiro em largura (BFS)</a:t>
            </a:r>
            <a:r>
              <a:rPr lang="pt-PT" sz="1600" b="1" dirty="0"/>
              <a:t>: </a:t>
            </a:r>
            <a:r>
              <a:rPr lang="pt-PT" sz="1600" dirty="0"/>
              <a:t>A BFS, por sua vez, consiste na expansão dos nós em largura, ou seja, nível a nível, apenas passando para uma profundidade d+1 quando todos os nós de d tiverem sido visitados. </a:t>
            </a:r>
          </a:p>
          <a:p>
            <a:pPr lvl="2" algn="just">
              <a:lnSpc>
                <a:spcPct val="100000"/>
              </a:lnSpc>
              <a:buFont typeface="Wingdings" panose="05000000000000000000" pitchFamily="2" charset="2"/>
              <a:buChar char="ü"/>
            </a:pPr>
            <a:r>
              <a:rPr lang="pt-PT" sz="1600" dirty="0"/>
              <a:t>No caso do presente problema, os nós são explorados até ser encontrada a solução ótima.</a:t>
            </a:r>
          </a:p>
          <a:p>
            <a:pPr lvl="1" algn="just">
              <a:lnSpc>
                <a:spcPct val="100000"/>
              </a:lnSpc>
              <a:buFont typeface="Arial" panose="020B0604020202020204" pitchFamily="34" charset="0"/>
              <a:buChar char="•"/>
            </a:pPr>
            <a:r>
              <a:rPr lang="pt-PT" sz="1600" b="1" u="sng" dirty="0" err="1"/>
              <a:t>Iterative</a:t>
            </a:r>
            <a:r>
              <a:rPr lang="pt-PT" sz="1600" b="1" u="sng" dirty="0"/>
              <a:t> </a:t>
            </a:r>
            <a:r>
              <a:rPr lang="pt-PT" sz="1600" b="1" u="sng" dirty="0" err="1"/>
              <a:t>Deepening</a:t>
            </a:r>
            <a:r>
              <a:rPr lang="pt-PT" sz="1600" b="1" dirty="0"/>
              <a:t>: </a:t>
            </a:r>
            <a:r>
              <a:rPr lang="pt-PT" sz="1600" dirty="0"/>
              <a:t>Com o algoritmo </a:t>
            </a:r>
            <a:r>
              <a:rPr lang="pt-PT" sz="1600" dirty="0" err="1"/>
              <a:t>iterative</a:t>
            </a:r>
            <a:r>
              <a:rPr lang="pt-PT" sz="1600" dirty="0"/>
              <a:t> </a:t>
            </a:r>
            <a:r>
              <a:rPr lang="pt-PT" sz="1600" dirty="0" err="1"/>
              <a:t>deepening</a:t>
            </a:r>
            <a:r>
              <a:rPr lang="pt-PT" sz="1600" dirty="0"/>
              <a:t>, efetuamos uma DFS com um nível de profundidade limitado e fomos aumentando esse nível de profundidade até encontrar uma solução.</a:t>
            </a:r>
          </a:p>
          <a:p>
            <a:pPr lvl="2" algn="just">
              <a:lnSpc>
                <a:spcPct val="100000"/>
              </a:lnSpc>
              <a:buFont typeface="Wingdings" panose="05000000000000000000" pitchFamily="2" charset="2"/>
              <a:buChar char="ü"/>
            </a:pPr>
            <a:r>
              <a:rPr lang="pt-PT" sz="1600" dirty="0"/>
              <a:t> Este algoritmo a partir do nível 15 (nível com número ótimo de movimentos 11) começou a tornar-se demasiado demorado apesar de encontrar a solução ótima.</a:t>
            </a:r>
          </a:p>
          <a:p>
            <a:pPr marL="201168" lvl="1" indent="0" algn="just">
              <a:buNone/>
            </a:pPr>
            <a:endParaRPr lang="pt-PT" sz="1600" dirty="0"/>
          </a:p>
        </p:txBody>
      </p:sp>
      <p:sp>
        <p:nvSpPr>
          <p:cNvPr id="25" name="Rectangle 24">
            <a:extLst>
              <a:ext uri="{FF2B5EF4-FFF2-40B4-BE49-F238E27FC236}">
                <a16:creationId xmlns:a16="http://schemas.microsoft.com/office/drawing/2014/main" id="{BD7A74B5-8367-4A83-ABEC-0FCDDE97B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a:extLst>
              <a:ext uri="{FF2B5EF4-FFF2-40B4-BE49-F238E27FC236}">
                <a16:creationId xmlns:a16="http://schemas.microsoft.com/office/drawing/2014/main" id="{2CC184B0-C2C6-4BF0-B078-816C7AF95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Marcador de Posição do Número do Diapositivo 3">
            <a:extLst>
              <a:ext uri="{FF2B5EF4-FFF2-40B4-BE49-F238E27FC236}">
                <a16:creationId xmlns:a16="http://schemas.microsoft.com/office/drawing/2014/main" id="{93F82EF0-EBC6-4124-A2BF-7FE55304B008}"/>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3335599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2EFDEB-CDC6-4393-A06D-A11B35176793}"/>
              </a:ext>
            </a:extLst>
          </p:cNvPr>
          <p:cNvSpPr>
            <a:spLocks noGrp="1"/>
          </p:cNvSpPr>
          <p:nvPr>
            <p:ph type="title"/>
          </p:nvPr>
        </p:nvSpPr>
        <p:spPr>
          <a:xfrm>
            <a:off x="1097280" y="286603"/>
            <a:ext cx="10058400" cy="1450757"/>
          </a:xfrm>
        </p:spPr>
        <p:txBody>
          <a:bodyPr>
            <a:normAutofit/>
          </a:bodyPr>
          <a:lstStyle/>
          <a:p>
            <a:r>
              <a:rPr lang="pt-PT" b="1" dirty="0"/>
              <a:t>Algoritmos de pesquisa implementados</a:t>
            </a:r>
            <a:endParaRPr lang="en-US" b="1" dirty="0"/>
          </a:p>
        </p:txBody>
      </p:sp>
      <p:cxnSp>
        <p:nvCxnSpPr>
          <p:cNvPr id="22" name="Straight Connector 21">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Marcador de Posição de Conteúdo 2">
            <a:extLst>
              <a:ext uri="{FF2B5EF4-FFF2-40B4-BE49-F238E27FC236}">
                <a16:creationId xmlns:a16="http://schemas.microsoft.com/office/drawing/2014/main" id="{987114E1-5360-4127-B101-63B2F4B0775B}"/>
              </a:ext>
            </a:extLst>
          </p:cNvPr>
          <p:cNvSpPr>
            <a:spLocks noGrp="1"/>
          </p:cNvSpPr>
          <p:nvPr>
            <p:ph idx="1"/>
          </p:nvPr>
        </p:nvSpPr>
        <p:spPr>
          <a:xfrm>
            <a:off x="675249" y="1936827"/>
            <a:ext cx="10789920" cy="4154483"/>
          </a:xfrm>
        </p:spPr>
        <p:txBody>
          <a:bodyPr>
            <a:noAutofit/>
          </a:bodyPr>
          <a:lstStyle/>
          <a:p>
            <a:pPr lvl="1" algn="just">
              <a:lnSpc>
                <a:spcPct val="100000"/>
              </a:lnSpc>
              <a:buFont typeface="Arial" panose="020B0604020202020204" pitchFamily="34" charset="0"/>
              <a:buChar char="•"/>
            </a:pPr>
            <a:r>
              <a:rPr lang="pt-PT" sz="1600" b="1" u="sng" dirty="0"/>
              <a:t>Pesquisa de custo uniforme</a:t>
            </a:r>
            <a:r>
              <a:rPr lang="pt-PT" sz="1600" b="1" dirty="0"/>
              <a:t>: </a:t>
            </a:r>
            <a:r>
              <a:rPr lang="pt-PT" sz="1600" dirty="0"/>
              <a:t>Esta pesquisa é semelhante à BFS, no sentido em que explorará os nós por níveis de profundidade, mas, em vez de os expandir por ordem, estes irão ser ordenados segundo uma função de custo, sendo explorados os nós de um determinado nível por ordem desse custo (do menor para o maior). </a:t>
            </a:r>
          </a:p>
          <a:p>
            <a:pPr lvl="2" algn="just">
              <a:lnSpc>
                <a:spcPct val="100000"/>
              </a:lnSpc>
              <a:buFont typeface="Wingdings" panose="05000000000000000000" pitchFamily="2" charset="2"/>
              <a:buChar char="ü"/>
            </a:pPr>
            <a:r>
              <a:rPr lang="pt-PT" sz="1600" dirty="0"/>
              <a:t>Como o custo de qualquer movimento neste caso é sempre 1, então este algoritmo torna-se igual à pesquisa em largura.</a:t>
            </a:r>
            <a:endParaRPr lang="pt-PT" sz="1600" b="1" dirty="0"/>
          </a:p>
          <a:p>
            <a:pPr lvl="1" algn="just">
              <a:lnSpc>
                <a:spcPct val="100000"/>
              </a:lnSpc>
              <a:buFont typeface="Arial" panose="020B0604020202020204" pitchFamily="34" charset="0"/>
              <a:buChar char="•"/>
            </a:pPr>
            <a:r>
              <a:rPr lang="pt-PT" sz="1600" b="1" u="sng" dirty="0"/>
              <a:t>Pesquisa gananciosa</a:t>
            </a:r>
            <a:r>
              <a:rPr lang="pt-PT" sz="1600" b="1" dirty="0"/>
              <a:t>: </a:t>
            </a:r>
            <a:r>
              <a:rPr lang="pt-PT" sz="1600" dirty="0"/>
              <a:t>O algoritmo ganancioso explora os nós em profundidade, utilizando uma heurística gananciosa para escolher o próximo nó a explorar. </a:t>
            </a:r>
          </a:p>
          <a:p>
            <a:pPr lvl="1" algn="just">
              <a:lnSpc>
                <a:spcPct val="100000"/>
              </a:lnSpc>
              <a:buFont typeface="Arial" panose="020B0604020202020204" pitchFamily="34" charset="0"/>
              <a:buChar char="•"/>
            </a:pPr>
            <a:r>
              <a:rPr lang="pt-PT" sz="1600" b="1" u="sng" dirty="0"/>
              <a:t>A*</a:t>
            </a:r>
            <a:r>
              <a:rPr lang="pt-PT" sz="1600" b="1" dirty="0"/>
              <a:t>: </a:t>
            </a:r>
            <a:r>
              <a:rPr lang="pt-PT" sz="1600" dirty="0"/>
              <a:t>Este algoritmo combina o custo para chegar até ao nó atual (f(n)), com a estimativa do custo de avançar para o próximo nó (g(n)), sendo f(n)= g(n)+h(n), seguindo sempre o caminho que minimiza f(n). O algoritmo A* necessita de manter todos os nós em  memória enquanto procura a solução uma vez que efetua uma pesquisa exaustiva. Assim enquanto que a complexidade temporal é igual à do </a:t>
            </a:r>
            <a:r>
              <a:rPr lang="pt-PT" sz="1600" dirty="0" err="1"/>
              <a:t>greedy</a:t>
            </a:r>
            <a:r>
              <a:rPr lang="pt-PT" sz="1600" dirty="0"/>
              <a:t>, o algoritmo A* têm uma complexidade espacial maior O(</a:t>
            </a:r>
            <a:r>
              <a:rPr lang="pt-PT" sz="1600" dirty="0" err="1"/>
              <a:t>b^m</a:t>
            </a:r>
            <a:r>
              <a:rPr lang="pt-PT" sz="1600" dirty="0"/>
              <a:t>). </a:t>
            </a:r>
          </a:p>
          <a:p>
            <a:pPr marL="201168" lvl="1" indent="0" algn="just">
              <a:lnSpc>
                <a:spcPct val="100000"/>
              </a:lnSpc>
              <a:buNone/>
            </a:pPr>
            <a:r>
              <a:rPr lang="pt-PT" sz="1600" u="sng" dirty="0"/>
              <a:t>Enquanto que o algoritmo A* alcança sempre a solução ótima e é completo, o algoritmo </a:t>
            </a:r>
            <a:r>
              <a:rPr lang="pt-PT" sz="1600" u="sng" dirty="0" err="1"/>
              <a:t>greedy</a:t>
            </a:r>
            <a:r>
              <a:rPr lang="pt-PT" sz="1600" u="sng" dirty="0"/>
              <a:t> não é completo, o que significa que pode optar por caminhos que não alcancem o estado objetivo. </a:t>
            </a:r>
            <a:r>
              <a:rPr lang="pt-PT" sz="1600" dirty="0"/>
              <a:t>(Ver anexo I e II para comparação de resultados).</a:t>
            </a:r>
          </a:p>
          <a:p>
            <a:pPr marL="201168" lvl="1" indent="0" algn="just">
              <a:lnSpc>
                <a:spcPct val="100000"/>
              </a:lnSpc>
              <a:buNone/>
            </a:pPr>
            <a:r>
              <a:rPr lang="pt-PT" sz="1600" dirty="0"/>
              <a:t>Devido às limitações do hardware, implementamos um </a:t>
            </a:r>
            <a:r>
              <a:rPr lang="pt-PT" sz="1600" i="1" dirty="0" err="1"/>
              <a:t>max-depth</a:t>
            </a:r>
            <a:r>
              <a:rPr lang="pt-PT" sz="1600" dirty="0"/>
              <a:t> nos algoritmos.</a:t>
            </a:r>
          </a:p>
        </p:txBody>
      </p:sp>
      <p:sp>
        <p:nvSpPr>
          <p:cNvPr id="24" name="Rectangle 23">
            <a:extLst>
              <a:ext uri="{FF2B5EF4-FFF2-40B4-BE49-F238E27FC236}">
                <a16:creationId xmlns:a16="http://schemas.microsoft.com/office/drawing/2014/main" id="{BD7A74B5-8367-4A83-ABEC-0FCDDE97B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2CC184B0-C2C6-4BF0-B078-816C7AF95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Marcador de Posição do Número do Diapositivo 3">
            <a:extLst>
              <a:ext uri="{FF2B5EF4-FFF2-40B4-BE49-F238E27FC236}">
                <a16:creationId xmlns:a16="http://schemas.microsoft.com/office/drawing/2014/main" id="{68B1601D-4497-40A7-8866-33E52AD005C2}"/>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4183625323"/>
      </p:ext>
    </p:extLst>
  </p:cSld>
  <p:clrMapOvr>
    <a:masterClrMapping/>
  </p:clrMapOvr>
</p:sld>
</file>

<file path=ppt/theme/theme1.xml><?xml version="1.0" encoding="utf-8"?>
<a:theme xmlns:a="http://schemas.openxmlformats.org/drawingml/2006/main" name="Retrospetiva">
  <a:themeElements>
    <a:clrScheme name="Retrospetiva">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tiv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tiv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1014</TotalTime>
  <Words>2295</Words>
  <Application>Microsoft Office PowerPoint</Application>
  <PresentationFormat>Widescreen</PresentationFormat>
  <Paragraphs>180</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Wingdings</vt:lpstr>
      <vt:lpstr>Retrospetiva</vt:lpstr>
      <vt:lpstr>Match The Tiles</vt:lpstr>
      <vt:lpstr>Especificação do Projeto</vt:lpstr>
      <vt:lpstr>Formulação do Problema</vt:lpstr>
      <vt:lpstr>Formulação do Problema</vt:lpstr>
      <vt:lpstr>Formulação do problema</vt:lpstr>
      <vt:lpstr>Formulação do problema</vt:lpstr>
      <vt:lpstr>Detalhes da implementação</vt:lpstr>
      <vt:lpstr>Algoritmos de pesquisa implementados</vt:lpstr>
      <vt:lpstr>Algoritmos de pesquisa implementados</vt:lpstr>
      <vt:lpstr>Resultados Experimentais</vt:lpstr>
      <vt:lpstr>Conclusão</vt:lpstr>
      <vt:lpstr>Referências</vt:lpstr>
      <vt:lpstr>Anexos</vt:lpstr>
      <vt:lpstr>Anexo I</vt:lpstr>
      <vt:lpstr>Anexo II</vt:lpstr>
      <vt:lpstr>Anexo III</vt:lpstr>
      <vt:lpstr>Anexo III (continuação)</vt:lpstr>
      <vt:lpstr>Anexo III (continuação)</vt:lpstr>
      <vt:lpstr>Anexo III (continuação)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Match The Tiles</dc:title>
  <dc:creator>Mariana Oliveira Ramos</dc:creator>
  <cp:lastModifiedBy>pedro ferreira</cp:lastModifiedBy>
  <cp:revision>89</cp:revision>
  <dcterms:created xsi:type="dcterms:W3CDTF">2021-03-10T16:05:08Z</dcterms:created>
  <dcterms:modified xsi:type="dcterms:W3CDTF">2021-04-03T12:52:15Z</dcterms:modified>
</cp:coreProperties>
</file>